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 id="2147483698" r:id="rId3"/>
  </p:sldMasterIdLst>
  <p:notesMasterIdLst>
    <p:notesMasterId r:id="rId25"/>
  </p:notesMasterIdLst>
  <p:sldIdLst>
    <p:sldId id="257" r:id="rId4"/>
    <p:sldId id="291" r:id="rId5"/>
    <p:sldId id="273" r:id="rId6"/>
    <p:sldId id="306" r:id="rId7"/>
    <p:sldId id="313" r:id="rId8"/>
    <p:sldId id="307" r:id="rId9"/>
    <p:sldId id="270" r:id="rId10"/>
    <p:sldId id="308" r:id="rId11"/>
    <p:sldId id="274" r:id="rId12"/>
    <p:sldId id="294" r:id="rId13"/>
    <p:sldId id="297" r:id="rId14"/>
    <p:sldId id="296" r:id="rId15"/>
    <p:sldId id="299" r:id="rId16"/>
    <p:sldId id="300" r:id="rId17"/>
    <p:sldId id="301" r:id="rId18"/>
    <p:sldId id="309" r:id="rId19"/>
    <p:sldId id="304" r:id="rId20"/>
    <p:sldId id="310" r:id="rId21"/>
    <p:sldId id="263" r:id="rId22"/>
    <p:sldId id="262"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141D4B-0180-C845-85D4-C9222F48A3B4}">
          <p14:sldIdLst>
            <p14:sldId id="257"/>
            <p14:sldId id="291"/>
            <p14:sldId id="273"/>
            <p14:sldId id="306"/>
            <p14:sldId id="313"/>
            <p14:sldId id="307"/>
            <p14:sldId id="270"/>
            <p14:sldId id="308"/>
            <p14:sldId id="274"/>
            <p14:sldId id="294"/>
            <p14:sldId id="297"/>
            <p14:sldId id="296"/>
            <p14:sldId id="299"/>
            <p14:sldId id="300"/>
            <p14:sldId id="301"/>
            <p14:sldId id="309"/>
            <p14:sldId id="304"/>
            <p14:sldId id="310"/>
            <p14:sldId id="263"/>
          </p14:sldIdLst>
        </p14:section>
        <p14:section name="Appendix" id="{6DA441F6-97A9-604B-8610-4575A6DF6E3D}">
          <p14:sldIdLst>
            <p14:sldId id="262"/>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FBDB"/>
    <a:srgbClr val="662E92"/>
    <a:srgbClr val="8553A7"/>
    <a:srgbClr val="6B309C"/>
    <a:srgbClr val="B37EE8"/>
    <a:srgbClr val="E8ABFF"/>
    <a:srgbClr val="B04FFF"/>
    <a:srgbClr val="9F48E9"/>
    <a:srgbClr val="9643D7"/>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341"/>
  </p:normalViewPr>
  <p:slideViewPr>
    <p:cSldViewPr snapToGrid="0">
      <p:cViewPr>
        <p:scale>
          <a:sx n="110" d="100"/>
          <a:sy n="110" d="100"/>
        </p:scale>
        <p:origin x="6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1" u="none" strike="noStrike" kern="1200" baseline="0">
                <a:solidFill>
                  <a:schemeClr val="dk1">
                    <a:lumMod val="75000"/>
                    <a:lumOff val="25000"/>
                  </a:schemeClr>
                </a:solidFill>
                <a:latin typeface="Trebuchet MS" panose="020B0703020202090204" pitchFamily="34" charset="0"/>
                <a:ea typeface="+mn-ea"/>
                <a:cs typeface="+mn-cs"/>
              </a:defRPr>
            </a:pPr>
            <a:r>
              <a:rPr lang="en-US" sz="1200" b="1" i="1">
                <a:latin typeface="Trebuchet MS" panose="020B0703020202090204" pitchFamily="34" charset="0"/>
              </a:rPr>
              <a:t>Education</a:t>
            </a:r>
            <a:r>
              <a:rPr lang="en-US" sz="1200" b="1" i="1" baseline="0">
                <a:latin typeface="Trebuchet MS" panose="020B0703020202090204" pitchFamily="34" charset="0"/>
              </a:rPr>
              <a:t> and Employment rate in Low crime occuring Neighborhood </a:t>
            </a:r>
            <a:endParaRPr lang="en-US" sz="1200" b="1" i="1">
              <a:latin typeface="Trebuchet MS" panose="020B0703020202090204" pitchFamily="34" charset="0"/>
            </a:endParaRPr>
          </a:p>
        </c:rich>
      </c:tx>
      <c:overlay val="0"/>
      <c:spPr>
        <a:noFill/>
        <a:ln>
          <a:noFill/>
        </a:ln>
        <a:effectLst/>
      </c:spPr>
      <c:txPr>
        <a:bodyPr rot="0" spcFirstLastPara="1" vertOverflow="ellipsis" vert="horz" wrap="square" anchor="ctr" anchorCtr="1"/>
        <a:lstStyle/>
        <a:p>
          <a:pPr>
            <a:defRPr sz="1200" b="1" i="1" u="none" strike="noStrike" kern="1200" baseline="0">
              <a:solidFill>
                <a:schemeClr val="dk1">
                  <a:lumMod val="75000"/>
                  <a:lumOff val="25000"/>
                </a:schemeClr>
              </a:solidFill>
              <a:latin typeface="Trebuchet MS" panose="020B0703020202090204" pitchFamily="34" charset="0"/>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2"/>
          <c:order val="0"/>
          <c:tx>
            <c:strRef>
              <c:f>Sheet1!$B$45</c:f>
              <c:strCache>
                <c:ptCount val="1"/>
                <c:pt idx="0">
                  <c:v>Bachelor's degree</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delete val="1"/>
          </c:dLbls>
          <c:cat>
            <c:strRef>
              <c:f>Sheet1!$A$46:$A$50</c:f>
              <c:strCache>
                <c:ptCount val="5"/>
                <c:pt idx="0">
                  <c:v>Bay Street Corridor</c:v>
                </c:pt>
                <c:pt idx="1">
                  <c:v>Bendale</c:v>
                </c:pt>
                <c:pt idx="2">
                  <c:v>Morningside</c:v>
                </c:pt>
                <c:pt idx="3">
                  <c:v>Downtown Yonge East</c:v>
                </c:pt>
                <c:pt idx="4">
                  <c:v>Woburn</c:v>
                </c:pt>
              </c:strCache>
            </c:strRef>
          </c:cat>
          <c:val>
            <c:numRef>
              <c:f>Sheet1!$B$46:$B$50</c:f>
              <c:numCache>
                <c:formatCode>0.00%</c:formatCode>
                <c:ptCount val="5"/>
                <c:pt idx="0" formatCode="0%">
                  <c:v>0.79</c:v>
                </c:pt>
                <c:pt idx="1">
                  <c:v>0.32800000000000001</c:v>
                </c:pt>
                <c:pt idx="2">
                  <c:v>0.22</c:v>
                </c:pt>
                <c:pt idx="3">
                  <c:v>0.59499999999999997</c:v>
                </c:pt>
                <c:pt idx="4">
                  <c:v>0.312</c:v>
                </c:pt>
              </c:numCache>
            </c:numRef>
          </c:val>
          <c:extLst>
            <c:ext xmlns:c16="http://schemas.microsoft.com/office/drawing/2014/chart" uri="{C3380CC4-5D6E-409C-BE32-E72D297353CC}">
              <c16:uniqueId val="{00000000-EDE8-0E47-98C6-6164DBD52F1F}"/>
            </c:ext>
          </c:extLst>
        </c:ser>
        <c:ser>
          <c:idx val="3"/>
          <c:order val="1"/>
          <c:tx>
            <c:strRef>
              <c:f>Sheet1!$C$45</c:f>
              <c:strCache>
                <c:ptCount val="1"/>
                <c:pt idx="0">
                  <c:v>Unemployment rate</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delete val="1"/>
          </c:dLbls>
          <c:cat>
            <c:strRef>
              <c:f>Sheet1!$A$46:$A$50</c:f>
              <c:strCache>
                <c:ptCount val="5"/>
                <c:pt idx="0">
                  <c:v>Bay Street Corridor</c:v>
                </c:pt>
                <c:pt idx="1">
                  <c:v>Bendale</c:v>
                </c:pt>
                <c:pt idx="2">
                  <c:v>Morningside</c:v>
                </c:pt>
                <c:pt idx="3">
                  <c:v>Downtown Yonge East</c:v>
                </c:pt>
                <c:pt idx="4">
                  <c:v>Woburn</c:v>
                </c:pt>
              </c:strCache>
            </c:strRef>
          </c:cat>
          <c:val>
            <c:numRef>
              <c:f>Sheet1!$C$46:$C$50</c:f>
              <c:numCache>
                <c:formatCode>0.00%</c:formatCode>
                <c:ptCount val="5"/>
                <c:pt idx="0">
                  <c:v>0.10199999999999999</c:v>
                </c:pt>
                <c:pt idx="1">
                  <c:v>8.7999999999999995E-2</c:v>
                </c:pt>
                <c:pt idx="2">
                  <c:v>0.121</c:v>
                </c:pt>
                <c:pt idx="3">
                  <c:v>8.3000000000000004E-2</c:v>
                </c:pt>
                <c:pt idx="4">
                  <c:v>0.106</c:v>
                </c:pt>
              </c:numCache>
            </c:numRef>
          </c:val>
          <c:extLst>
            <c:ext xmlns:c16="http://schemas.microsoft.com/office/drawing/2014/chart" uri="{C3380CC4-5D6E-409C-BE32-E72D297353CC}">
              <c16:uniqueId val="{00000001-EDE8-0E47-98C6-6164DBD52F1F}"/>
            </c:ext>
          </c:extLst>
        </c:ser>
        <c:dLbls>
          <c:showLegendKey val="0"/>
          <c:showVal val="1"/>
          <c:showCatName val="0"/>
          <c:showSerName val="0"/>
          <c:showPercent val="0"/>
          <c:showBubbleSize val="0"/>
        </c:dLbls>
        <c:gapWidth val="65"/>
        <c:shape val="box"/>
        <c:axId val="393813968"/>
        <c:axId val="1503509616"/>
        <c:axId val="0"/>
      </c:bar3DChart>
      <c:catAx>
        <c:axId val="3938139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3509616"/>
        <c:crosses val="autoZero"/>
        <c:auto val="1"/>
        <c:lblAlgn val="ctr"/>
        <c:lblOffset val="100"/>
        <c:noMultiLvlLbl val="0"/>
      </c:catAx>
      <c:valAx>
        <c:axId val="1503509616"/>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9381396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1" u="none" strike="noStrike" kern="1200" baseline="0">
                <a:solidFill>
                  <a:schemeClr val="dk1">
                    <a:lumMod val="75000"/>
                    <a:lumOff val="25000"/>
                  </a:schemeClr>
                </a:solidFill>
                <a:latin typeface="Trebuchet MS" panose="020B0703020202090204" pitchFamily="34" charset="0"/>
                <a:ea typeface="+mn-ea"/>
                <a:cs typeface="+mn-cs"/>
              </a:defRPr>
            </a:pPr>
            <a:r>
              <a:rPr lang="en-US" sz="1200" i="1">
                <a:latin typeface="Trebuchet MS" panose="020B0703020202090204" pitchFamily="34" charset="0"/>
              </a:rPr>
              <a:t>Education</a:t>
            </a:r>
            <a:r>
              <a:rPr lang="en-US" sz="1200" i="1" baseline="0">
                <a:latin typeface="Trebuchet MS" panose="020B0703020202090204" pitchFamily="34" charset="0"/>
              </a:rPr>
              <a:t> and Employment rate in High crime occuring Neighborhood </a:t>
            </a:r>
            <a:endParaRPr lang="en-US" sz="1200" i="1">
              <a:latin typeface="Trebuchet MS" panose="020B0703020202090204" pitchFamily="34" charset="0"/>
            </a:endParaRPr>
          </a:p>
        </c:rich>
      </c:tx>
      <c:overlay val="0"/>
      <c:spPr>
        <a:noFill/>
        <a:ln>
          <a:noFill/>
        </a:ln>
        <a:effectLst/>
      </c:spPr>
      <c:txPr>
        <a:bodyPr rot="0" spcFirstLastPara="1" vertOverflow="ellipsis" vert="horz" wrap="square" anchor="ctr" anchorCtr="1"/>
        <a:lstStyle/>
        <a:p>
          <a:pPr>
            <a:defRPr sz="1200" b="1" i="1" u="none" strike="noStrike" kern="1200" baseline="0">
              <a:solidFill>
                <a:schemeClr val="dk1">
                  <a:lumMod val="75000"/>
                  <a:lumOff val="25000"/>
                </a:schemeClr>
              </a:solidFill>
              <a:latin typeface="Trebuchet MS" panose="020B0703020202090204" pitchFamily="34" charset="0"/>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Bachelor's degree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elete val="1"/>
          </c:dLbls>
          <c:cat>
            <c:strRef>
              <c:f>Sheet1!$A$2:$A$6</c:f>
              <c:strCache>
                <c:ptCount val="5"/>
                <c:pt idx="0">
                  <c:v>Glenfield-Jane Heights</c:v>
                </c:pt>
                <c:pt idx="1">
                  <c:v>Black Creek</c:v>
                </c:pt>
                <c:pt idx="2">
                  <c:v>Mount Olive-Silverstone-Jamestown</c:v>
                </c:pt>
                <c:pt idx="3">
                  <c:v>West Humber-Clairville</c:v>
                </c:pt>
                <c:pt idx="4">
                  <c:v>York University Heights</c:v>
                </c:pt>
              </c:strCache>
            </c:strRef>
          </c:cat>
          <c:val>
            <c:numRef>
              <c:f>Sheet1!$B$2:$B$6</c:f>
              <c:numCache>
                <c:formatCode>0%</c:formatCode>
                <c:ptCount val="5"/>
                <c:pt idx="0">
                  <c:v>0.113</c:v>
                </c:pt>
                <c:pt idx="1">
                  <c:v>0.11700000000000001</c:v>
                </c:pt>
                <c:pt idx="2">
                  <c:v>0.22</c:v>
                </c:pt>
                <c:pt idx="3">
                  <c:v>0.28299999999999997</c:v>
                </c:pt>
                <c:pt idx="4">
                  <c:v>0.30399999999999999</c:v>
                </c:pt>
              </c:numCache>
            </c:numRef>
          </c:val>
          <c:extLst>
            <c:ext xmlns:c16="http://schemas.microsoft.com/office/drawing/2014/chart" uri="{C3380CC4-5D6E-409C-BE32-E72D297353CC}">
              <c16:uniqueId val="{00000000-9CC7-C74D-98FD-F93938C6B3D1}"/>
            </c:ext>
          </c:extLst>
        </c:ser>
        <c:ser>
          <c:idx val="1"/>
          <c:order val="1"/>
          <c:tx>
            <c:strRef>
              <c:f>Sheet1!$C$1</c:f>
              <c:strCache>
                <c:ptCount val="1"/>
                <c:pt idx="0">
                  <c:v>Unemployment rate</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delete val="1"/>
          </c:dLbls>
          <c:cat>
            <c:strRef>
              <c:f>Sheet1!$A$2:$A$6</c:f>
              <c:strCache>
                <c:ptCount val="5"/>
                <c:pt idx="0">
                  <c:v>Glenfield-Jane Heights</c:v>
                </c:pt>
                <c:pt idx="1">
                  <c:v>Black Creek</c:v>
                </c:pt>
                <c:pt idx="2">
                  <c:v>Mount Olive-Silverstone-Jamestown</c:v>
                </c:pt>
                <c:pt idx="3">
                  <c:v>West Humber-Clairville</c:v>
                </c:pt>
                <c:pt idx="4">
                  <c:v>York University Heights</c:v>
                </c:pt>
              </c:strCache>
            </c:strRef>
          </c:cat>
          <c:val>
            <c:numRef>
              <c:f>Sheet1!$C$2:$C$6</c:f>
              <c:numCache>
                <c:formatCode>0%</c:formatCode>
                <c:ptCount val="5"/>
                <c:pt idx="0">
                  <c:v>0.115</c:v>
                </c:pt>
                <c:pt idx="1">
                  <c:v>0.127</c:v>
                </c:pt>
                <c:pt idx="2">
                  <c:v>0.121</c:v>
                </c:pt>
                <c:pt idx="3">
                  <c:v>9.5000000000000001E-2</c:v>
                </c:pt>
                <c:pt idx="4">
                  <c:v>0.107</c:v>
                </c:pt>
              </c:numCache>
            </c:numRef>
          </c:val>
          <c:extLst>
            <c:ext xmlns:c16="http://schemas.microsoft.com/office/drawing/2014/chart" uri="{C3380CC4-5D6E-409C-BE32-E72D297353CC}">
              <c16:uniqueId val="{00000001-9CC7-C74D-98FD-F93938C6B3D1}"/>
            </c:ext>
          </c:extLst>
        </c:ser>
        <c:dLbls>
          <c:showLegendKey val="0"/>
          <c:showVal val="1"/>
          <c:showCatName val="0"/>
          <c:showSerName val="0"/>
          <c:showPercent val="0"/>
          <c:showBubbleSize val="0"/>
        </c:dLbls>
        <c:gapWidth val="65"/>
        <c:shape val="box"/>
        <c:axId val="393813968"/>
        <c:axId val="1503509616"/>
        <c:axId val="0"/>
      </c:bar3DChart>
      <c:catAx>
        <c:axId val="3938139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800" b="0" i="0" u="none" strike="noStrike" kern="1200" cap="all" baseline="0">
                <a:solidFill>
                  <a:schemeClr val="dk1">
                    <a:lumMod val="75000"/>
                    <a:lumOff val="25000"/>
                  </a:schemeClr>
                </a:solidFill>
                <a:latin typeface="Trebuchet MS" panose="020B0703020202090204" pitchFamily="34" charset="0"/>
                <a:ea typeface="+mn-ea"/>
                <a:cs typeface="+mn-cs"/>
              </a:defRPr>
            </a:pPr>
            <a:endParaRPr lang="en-US"/>
          </a:p>
        </c:txPr>
        <c:crossAx val="1503509616"/>
        <c:crosses val="autoZero"/>
        <c:auto val="1"/>
        <c:lblAlgn val="ctr"/>
        <c:lblOffset val="100"/>
        <c:noMultiLvlLbl val="0"/>
      </c:catAx>
      <c:valAx>
        <c:axId val="1503509616"/>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9381396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0ADC3-5025-1A43-95D4-CDF96E0990C9}"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BEC95-191A-2D40-808D-BC13A2666E20}" type="slidenum">
              <a:rPr lang="en-US" smtClean="0"/>
              <a:t>‹#›</a:t>
            </a:fld>
            <a:endParaRPr lang="en-US"/>
          </a:p>
        </p:txBody>
      </p:sp>
    </p:spTree>
    <p:extLst>
      <p:ext uri="{BB962C8B-B14F-4D97-AF65-F5344CB8AC3E}">
        <p14:creationId xmlns:p14="http://schemas.microsoft.com/office/powerpoint/2010/main" val="1350644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rgbClr val="002060"/>
                </a:solidFill>
                <a:latin typeface="Trebuchet MS" panose="020B0703020202090204" pitchFamily="34" charset="0"/>
                <a:ea typeface="+mn-lt"/>
                <a:cs typeface="+mn-lt"/>
              </a:rPr>
              <a:t>Glenfield-Jane Heights, Black Creek, and Mount Olive stand out with the highest crime rates among the neighborhoods analyzed</a:t>
            </a:r>
          </a:p>
          <a:p>
            <a:pPr marL="171450" indent="-171450">
              <a:buFont typeface="Arial" panose="020B0604020202020204" pitchFamily="34" charset="0"/>
              <a:buChar char="•"/>
            </a:pPr>
            <a:r>
              <a:rPr lang="en-US" sz="1200" dirty="0">
                <a:solidFill>
                  <a:srgbClr val="002060"/>
                </a:solidFill>
                <a:latin typeface="Trebuchet MS" panose="020B0703020202090204" pitchFamily="34" charset="0"/>
                <a:ea typeface="+mn-lt"/>
                <a:cs typeface="+mn-lt"/>
              </a:rPr>
              <a:t>Forest Hill South, Lawrence Park North, and Lawrence Park South exhibit the lowest crime rates in the examined areas</a:t>
            </a:r>
            <a:endParaRPr lang="en-US" dirty="0"/>
          </a:p>
        </p:txBody>
      </p:sp>
      <p:sp>
        <p:nvSpPr>
          <p:cNvPr id="4" name="Slide Number Placeholder 3"/>
          <p:cNvSpPr>
            <a:spLocks noGrp="1"/>
          </p:cNvSpPr>
          <p:nvPr>
            <p:ph type="sldNum" sz="quarter" idx="5"/>
          </p:nvPr>
        </p:nvSpPr>
        <p:spPr/>
        <p:txBody>
          <a:bodyPr/>
          <a:lstStyle/>
          <a:p>
            <a:fld id="{B10BEC95-191A-2D40-808D-BC13A2666E20}" type="slidenum">
              <a:rPr lang="en-US" smtClean="0"/>
              <a:t>10</a:t>
            </a:fld>
            <a:endParaRPr lang="en-US"/>
          </a:p>
        </p:txBody>
      </p:sp>
    </p:spTree>
    <p:extLst>
      <p:ext uri="{BB962C8B-B14F-4D97-AF65-F5344CB8AC3E}">
        <p14:creationId xmlns:p14="http://schemas.microsoft.com/office/powerpoint/2010/main" val="329926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0BEC95-191A-2D40-808D-BC13A2666E20}" type="slidenum">
              <a:rPr lang="en-US" smtClean="0"/>
              <a:t>11</a:t>
            </a:fld>
            <a:endParaRPr lang="en-US"/>
          </a:p>
        </p:txBody>
      </p:sp>
    </p:spTree>
    <p:extLst>
      <p:ext uri="{BB962C8B-B14F-4D97-AF65-F5344CB8AC3E}">
        <p14:creationId xmlns:p14="http://schemas.microsoft.com/office/powerpoint/2010/main" val="279989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mahinbindra</a:t>
            </a:r>
            <a:r>
              <a:rPr lang="en-US" dirty="0"/>
              <a:t>/</a:t>
            </a:r>
            <a:r>
              <a:rPr lang="en-US" dirty="0" err="1"/>
              <a:t>schulich_data_science</a:t>
            </a:r>
            <a:r>
              <a:rPr lang="en-US" dirty="0"/>
              <a:t>/blob/main/MMAI%205000/Group%2010_MMAI%20Project%20Notebook_v1.0.ipynb</a:t>
            </a:r>
          </a:p>
        </p:txBody>
      </p:sp>
      <p:sp>
        <p:nvSpPr>
          <p:cNvPr id="4" name="Slide Number Placeholder 3"/>
          <p:cNvSpPr>
            <a:spLocks noGrp="1"/>
          </p:cNvSpPr>
          <p:nvPr>
            <p:ph type="sldNum" sz="quarter" idx="5"/>
          </p:nvPr>
        </p:nvSpPr>
        <p:spPr/>
        <p:txBody>
          <a:bodyPr/>
          <a:lstStyle/>
          <a:p>
            <a:fld id="{C7708C23-C32D-8C4C-A248-E4FC9215F9BE}" type="slidenum">
              <a:rPr lang="en-US" smtClean="0"/>
              <a:t>21</a:t>
            </a:fld>
            <a:endParaRPr lang="en-US"/>
          </a:p>
        </p:txBody>
      </p:sp>
    </p:spTree>
    <p:extLst>
      <p:ext uri="{BB962C8B-B14F-4D97-AF65-F5344CB8AC3E}">
        <p14:creationId xmlns:p14="http://schemas.microsoft.com/office/powerpoint/2010/main" val="1520837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A5FA-C19B-3112-3090-1BB5BE96A89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0678CCE-9109-9549-CD5E-F8FD5F0BFC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B2939C1-31A1-1D09-65A5-7B94E6048C85}"/>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5" name="Footer Placeholder 4">
            <a:extLst>
              <a:ext uri="{FF2B5EF4-FFF2-40B4-BE49-F238E27FC236}">
                <a16:creationId xmlns:a16="http://schemas.microsoft.com/office/drawing/2014/main" id="{6F4D1607-A96C-5514-825C-B32B766A0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0DE15-E843-C03D-264A-66293442B909}"/>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43987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8CA8-9D55-A267-B2C9-37C52F9602B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B7666-4E0D-6B5D-7EE5-E157103087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E71221-C531-FA32-DE9B-7BC2A64C2505}"/>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5" name="Footer Placeholder 4">
            <a:extLst>
              <a:ext uri="{FF2B5EF4-FFF2-40B4-BE49-F238E27FC236}">
                <a16:creationId xmlns:a16="http://schemas.microsoft.com/office/drawing/2014/main" id="{792CF316-7ACC-7A7C-3D94-A26916F4F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193E5-9033-60CC-48AB-B358DCF27F84}"/>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369825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58A9F-6699-3A23-9561-68640D3716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224B50B-4E4F-E3EA-2879-62C4D2F031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1820BC-9088-E073-ED1D-E4D1110AD33F}"/>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5" name="Footer Placeholder 4">
            <a:extLst>
              <a:ext uri="{FF2B5EF4-FFF2-40B4-BE49-F238E27FC236}">
                <a16:creationId xmlns:a16="http://schemas.microsoft.com/office/drawing/2014/main" id="{2A9678DC-09D6-1997-97CB-7F73EC880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01DE2-3254-F61C-D329-C48DE4A54D63}"/>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3621788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DC48-5EBE-DA88-C069-1C63D263FE5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A7AA011-74EF-C6F8-55D4-48CB4150A8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5140639-24F0-8952-DE81-F07EFECC4531}"/>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5" name="Footer Placeholder 4">
            <a:extLst>
              <a:ext uri="{FF2B5EF4-FFF2-40B4-BE49-F238E27FC236}">
                <a16:creationId xmlns:a16="http://schemas.microsoft.com/office/drawing/2014/main" id="{B93FB572-96DE-F7C6-F1DD-4CE1EA65E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24842-2362-F608-5C92-0A5BB34098EF}"/>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3825324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CDAC-3240-919B-1873-BDF54D2395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2FE971-AF85-5C25-BFFE-CF25AA1FC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C51EEB-8AD2-3F14-9804-56C5799365FD}"/>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5" name="Footer Placeholder 4">
            <a:extLst>
              <a:ext uri="{FF2B5EF4-FFF2-40B4-BE49-F238E27FC236}">
                <a16:creationId xmlns:a16="http://schemas.microsoft.com/office/drawing/2014/main" id="{AB89C0CA-6CC8-DB6E-5611-D650813D2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6D631-E3C7-6001-F4AE-A521DBF93E67}"/>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1965244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8005-DB2C-6E70-1A31-AC30EC7D0E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AEFC36C-2CD2-95B1-B52D-BB8F9D6B2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D0C7E8-4CEF-9B25-3EFB-AD31606E2133}"/>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5" name="Footer Placeholder 4">
            <a:extLst>
              <a:ext uri="{FF2B5EF4-FFF2-40B4-BE49-F238E27FC236}">
                <a16:creationId xmlns:a16="http://schemas.microsoft.com/office/drawing/2014/main" id="{B2F25FC2-864B-D458-705A-63EA62884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4B431-16C8-7254-9065-21CA84567E3F}"/>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1948978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E6CE-7D87-C6C6-DC09-60A761A235D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42C1E1-C13F-A08A-2610-57117AE9D4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F927F1B-AD0F-CFDF-2B14-F9BC655749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93E7203-CDB9-AB8D-D23C-D305FBDB4657}"/>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6" name="Footer Placeholder 5">
            <a:extLst>
              <a:ext uri="{FF2B5EF4-FFF2-40B4-BE49-F238E27FC236}">
                <a16:creationId xmlns:a16="http://schemas.microsoft.com/office/drawing/2014/main" id="{D70A4623-211D-F7B6-188F-565433E95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148629-56F4-5DC0-B04C-A766ADFEE647}"/>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2056245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07F3-D16A-E4EA-D964-CE449323F8E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C86FB5-FEA6-DE14-35D2-7C11FF3AA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EA4B95E-2D86-F9D3-70B3-81F61C3F855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4B1865-5721-6AA9-4950-92A9C56B2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6883D7-5396-01E9-E071-5B0F5FFE4AF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906945A-5369-85EC-43E3-956119819C5A}"/>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8" name="Footer Placeholder 7">
            <a:extLst>
              <a:ext uri="{FF2B5EF4-FFF2-40B4-BE49-F238E27FC236}">
                <a16:creationId xmlns:a16="http://schemas.microsoft.com/office/drawing/2014/main" id="{C3119DA0-FDB5-A96D-4C70-EE60AB22D7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F58418-D6DA-B8FF-D691-A20E896D8338}"/>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4083460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8A6B-2DB2-AB5D-2823-9E4F490CB48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23A4123-D22B-42FA-C8B0-E4ABC5FB7A35}"/>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4" name="Footer Placeholder 3">
            <a:extLst>
              <a:ext uri="{FF2B5EF4-FFF2-40B4-BE49-F238E27FC236}">
                <a16:creationId xmlns:a16="http://schemas.microsoft.com/office/drawing/2014/main" id="{FED57517-A19C-1D69-C7B3-6E29B5EC23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DA500E-2A62-EF02-4162-4429A47460CB}"/>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251843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B6B7A-A0A4-7714-1699-ABE137984ABA}"/>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3" name="Footer Placeholder 2">
            <a:extLst>
              <a:ext uri="{FF2B5EF4-FFF2-40B4-BE49-F238E27FC236}">
                <a16:creationId xmlns:a16="http://schemas.microsoft.com/office/drawing/2014/main" id="{BD80DFE4-921A-95C2-1A89-51DEB8E3C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402BBA-5462-BA84-AAD1-5ACE1B204B07}"/>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1602292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62D1-D985-2314-BFD4-DDB5B40A36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2D165C0-4395-8633-9CA9-3FDA7A7F9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980CDBC-254A-B0B9-62B3-E3A12B140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232A76-30D4-7D96-5156-32F19B5E7323}"/>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6" name="Footer Placeholder 5">
            <a:extLst>
              <a:ext uri="{FF2B5EF4-FFF2-40B4-BE49-F238E27FC236}">
                <a16:creationId xmlns:a16="http://schemas.microsoft.com/office/drawing/2014/main" id="{35DD4669-8F92-8DD6-41E5-B2FAB5420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0DC14-5626-F17D-7F82-17B1C15CFE74}"/>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348561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B584-D34A-CD0C-ED99-3BDC81BA0C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ADA0C4-0693-F7FE-05C7-31A2E870CC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5DAACD-DFFB-A93D-CE66-9D642DDB31BE}"/>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5" name="Footer Placeholder 4">
            <a:extLst>
              <a:ext uri="{FF2B5EF4-FFF2-40B4-BE49-F238E27FC236}">
                <a16:creationId xmlns:a16="http://schemas.microsoft.com/office/drawing/2014/main" id="{991303BE-80AF-FE44-D520-B31BB83E2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BA8-D0A1-1940-0ECF-5BE3400F0F9E}"/>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3531853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4789-D94B-02F0-AC04-E1737EB49F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FEF88B-17E2-2201-ED34-62E384F6E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4AFD0D-0CBC-7403-CE57-D7BA7A42E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2D8C1BC-2B22-3A02-5038-CFA9B6EDE0D6}"/>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6" name="Footer Placeholder 5">
            <a:extLst>
              <a:ext uri="{FF2B5EF4-FFF2-40B4-BE49-F238E27FC236}">
                <a16:creationId xmlns:a16="http://schemas.microsoft.com/office/drawing/2014/main" id="{716DAAB6-3AAF-DEF0-A25B-F6C58D58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420D78-0451-558F-4D4C-46C823733842}"/>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3311924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7E85-F16C-D527-BA76-46DC0249EC9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381997-9E8D-E9D7-062A-D5B7453B7E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2984B7-C427-31BE-E2FD-09335C40C145}"/>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5" name="Footer Placeholder 4">
            <a:extLst>
              <a:ext uri="{FF2B5EF4-FFF2-40B4-BE49-F238E27FC236}">
                <a16:creationId xmlns:a16="http://schemas.microsoft.com/office/drawing/2014/main" id="{72CF2321-C2DF-E890-D9F9-F01DF47D2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81A26-E308-7A7A-C409-AEFB77F6C8DB}"/>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404708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DD06E3-22DE-8D90-FCBB-59FA2A2787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85917D-007C-816D-0902-22267F9DB7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CA41EA-AEF1-EBD0-CFAA-DA8090137CC0}"/>
              </a:ext>
            </a:extLst>
          </p:cNvPr>
          <p:cNvSpPr>
            <a:spLocks noGrp="1"/>
          </p:cNvSpPr>
          <p:nvPr>
            <p:ph type="dt" sz="half" idx="10"/>
          </p:nvPr>
        </p:nvSpPr>
        <p:spPr>
          <a:xfrm>
            <a:off x="838200" y="6356350"/>
            <a:ext cx="2743200" cy="365125"/>
          </a:xfrm>
          <a:prstGeom prst="rect">
            <a:avLst/>
          </a:prstGeom>
        </p:spPr>
        <p:txBody>
          <a:bodyPr/>
          <a:lstStyle/>
          <a:p>
            <a:fld id="{6CF13A4D-63DA-EC48-9878-347AA898399C}" type="datetimeFigureOut">
              <a:rPr lang="en-US" smtClean="0"/>
              <a:t>7/22/23</a:t>
            </a:fld>
            <a:endParaRPr lang="en-US"/>
          </a:p>
        </p:txBody>
      </p:sp>
      <p:sp>
        <p:nvSpPr>
          <p:cNvPr id="5" name="Footer Placeholder 4">
            <a:extLst>
              <a:ext uri="{FF2B5EF4-FFF2-40B4-BE49-F238E27FC236}">
                <a16:creationId xmlns:a16="http://schemas.microsoft.com/office/drawing/2014/main" id="{5C452145-34D6-1B2E-1CD7-65B3FC822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AE05A-D667-FB62-BDEF-D77A8EB2ED14}"/>
              </a:ext>
            </a:extLst>
          </p:cNvPr>
          <p:cNvSpPr>
            <a:spLocks noGrp="1"/>
          </p:cNvSpPr>
          <p:nvPr>
            <p:ph type="sldNum" sz="quarter" idx="12"/>
          </p:nvPr>
        </p:nvSpPr>
        <p:spPr/>
        <p:txBody>
          <a:bodyPr/>
          <a:lstStyle/>
          <a:p>
            <a:fld id="{8C18B8E2-2296-6246-937E-4B64C61A6C80}" type="slidenum">
              <a:rPr lang="en-US" smtClean="0"/>
              <a:t>‹#›</a:t>
            </a:fld>
            <a:endParaRPr lang="en-US"/>
          </a:p>
        </p:txBody>
      </p:sp>
    </p:spTree>
    <p:extLst>
      <p:ext uri="{BB962C8B-B14F-4D97-AF65-F5344CB8AC3E}">
        <p14:creationId xmlns:p14="http://schemas.microsoft.com/office/powerpoint/2010/main" val="3004860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AE77-EC38-3B9C-38DC-0173E32086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326E9AD-BE99-F946-53BB-35B66F8B5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6" name="Slide Number Placeholder 5">
            <a:extLst>
              <a:ext uri="{FF2B5EF4-FFF2-40B4-BE49-F238E27FC236}">
                <a16:creationId xmlns:a16="http://schemas.microsoft.com/office/drawing/2014/main" id="{25A07DD2-A695-6182-A9A4-76BB6316E091}"/>
              </a:ext>
            </a:extLst>
          </p:cNvPr>
          <p:cNvSpPr>
            <a:spLocks noGrp="1"/>
          </p:cNvSpPr>
          <p:nvPr>
            <p:ph type="sldNum" sz="quarter" idx="12"/>
          </p:nvPr>
        </p:nvSpPr>
        <p:spPr/>
        <p:txBody>
          <a:bodyPr/>
          <a:lstStyle/>
          <a:p>
            <a:fld id="{7E1EF1EC-6FCB-8541-9CA4-1E7F949B6CCB}" type="slidenum">
              <a:rPr lang="en-US" smtClean="0"/>
              <a:t>‹#›</a:t>
            </a:fld>
            <a:endParaRPr lang="en-US"/>
          </a:p>
        </p:txBody>
      </p:sp>
      <p:sp>
        <p:nvSpPr>
          <p:cNvPr id="5" name="Footer Placeholder 9">
            <a:extLst>
              <a:ext uri="{FF2B5EF4-FFF2-40B4-BE49-F238E27FC236}">
                <a16:creationId xmlns:a16="http://schemas.microsoft.com/office/drawing/2014/main" id="{337F9F30-C39F-EE90-4C88-9B59DE3DF662}"/>
              </a:ext>
            </a:extLst>
          </p:cNvPr>
          <p:cNvSpPr>
            <a:spLocks noGrp="1"/>
          </p:cNvSpPr>
          <p:nvPr>
            <p:ph type="ftr" sz="quarter" idx="3"/>
          </p:nvPr>
        </p:nvSpPr>
        <p:spPr>
          <a:xfrm>
            <a:off x="534000" y="6367925"/>
            <a:ext cx="4114800" cy="365125"/>
          </a:xfrm>
          <a:prstGeom prst="rect">
            <a:avLst/>
          </a:prstGeom>
        </p:spPr>
        <p:txBody>
          <a:bodyPr vert="horz" lIns="91440" tIns="45720" rIns="91440" bIns="45720" rtlCol="0" anchor="ctr"/>
          <a:lstStyle>
            <a:lvl1pPr algn="ctr">
              <a:defRPr sz="1100" b="0" i="0">
                <a:solidFill>
                  <a:schemeClr val="tx1">
                    <a:tint val="75000"/>
                  </a:schemeClr>
                </a:solidFill>
                <a:latin typeface="Trebuchet MS" panose="020B0703020202090204" pitchFamily="34" charset="0"/>
              </a:defRPr>
            </a:lvl1pPr>
          </a:lstStyle>
          <a:p>
            <a:pPr algn="l"/>
            <a:r>
              <a:rPr lang="en-US"/>
              <a:t>MMAI 5000: Artificial Intelligence Fundamentals</a:t>
            </a:r>
          </a:p>
        </p:txBody>
      </p:sp>
    </p:spTree>
    <p:extLst>
      <p:ext uri="{BB962C8B-B14F-4D97-AF65-F5344CB8AC3E}">
        <p14:creationId xmlns:p14="http://schemas.microsoft.com/office/powerpoint/2010/main" val="2357951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DAF0-684D-03A5-2F00-67C1907855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32225A-66E1-956F-B94E-F59A337355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AC8638E4-888F-F4FD-B015-DB5D662A6E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17239F-4BD2-C473-D400-DEB22EF2D1BA}"/>
              </a:ext>
            </a:extLst>
          </p:cNvPr>
          <p:cNvSpPr>
            <a:spLocks noGrp="1"/>
          </p:cNvSpPr>
          <p:nvPr>
            <p:ph type="sldNum" sz="quarter" idx="12"/>
          </p:nvPr>
        </p:nvSpPr>
        <p:spPr/>
        <p:txBody>
          <a:bodyPr/>
          <a:lstStyle/>
          <a:p>
            <a:fld id="{7E1EF1EC-6FCB-8541-9CA4-1E7F949B6CCB}" type="slidenum">
              <a:rPr lang="en-US" smtClean="0"/>
              <a:t>‹#›</a:t>
            </a:fld>
            <a:endParaRPr lang="en-US"/>
          </a:p>
        </p:txBody>
      </p:sp>
      <p:sp>
        <p:nvSpPr>
          <p:cNvPr id="4" name="Footer Placeholder 9">
            <a:extLst>
              <a:ext uri="{FF2B5EF4-FFF2-40B4-BE49-F238E27FC236}">
                <a16:creationId xmlns:a16="http://schemas.microsoft.com/office/drawing/2014/main" id="{5C40BCD1-2A57-B3C8-254F-1D8FA6F4101F}"/>
              </a:ext>
            </a:extLst>
          </p:cNvPr>
          <p:cNvSpPr txBox="1">
            <a:spLocks/>
          </p:cNvSpPr>
          <p:nvPr userDrawn="1"/>
        </p:nvSpPr>
        <p:spPr>
          <a:xfrm>
            <a:off x="534000" y="636792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b="0" i="0" kern="1200">
                <a:solidFill>
                  <a:schemeClr val="tx1">
                    <a:tint val="75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MMAI 5000: Artificial Intelligence Fundamentals</a:t>
            </a:r>
          </a:p>
        </p:txBody>
      </p:sp>
    </p:spTree>
    <p:extLst>
      <p:ext uri="{BB962C8B-B14F-4D97-AF65-F5344CB8AC3E}">
        <p14:creationId xmlns:p14="http://schemas.microsoft.com/office/powerpoint/2010/main" val="4243758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CD9F-1631-3D1C-C986-28757CE0C7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FC6A05D-413C-7D82-CB9A-B82B459DA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5C907273-9612-65A3-68C7-8AE93EB6AF5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B0EC09-9767-C94C-F9BD-FCA5D038A34B}"/>
              </a:ext>
            </a:extLst>
          </p:cNvPr>
          <p:cNvSpPr>
            <a:spLocks noGrp="1"/>
          </p:cNvSpPr>
          <p:nvPr>
            <p:ph type="sldNum" sz="quarter" idx="12"/>
          </p:nvPr>
        </p:nvSpPr>
        <p:spPr/>
        <p:txBody>
          <a:bodyPr/>
          <a:lstStyle/>
          <a:p>
            <a:fld id="{7E1EF1EC-6FCB-8541-9CA4-1E7F949B6CCB}" type="slidenum">
              <a:rPr lang="en-US" smtClean="0"/>
              <a:t>‹#›</a:t>
            </a:fld>
            <a:endParaRPr lang="en-US"/>
          </a:p>
        </p:txBody>
      </p:sp>
      <p:sp>
        <p:nvSpPr>
          <p:cNvPr id="4" name="Footer Placeholder 9">
            <a:extLst>
              <a:ext uri="{FF2B5EF4-FFF2-40B4-BE49-F238E27FC236}">
                <a16:creationId xmlns:a16="http://schemas.microsoft.com/office/drawing/2014/main" id="{57C6FA69-6CD4-FAB0-9EE7-DF26CAD6BF26}"/>
              </a:ext>
            </a:extLst>
          </p:cNvPr>
          <p:cNvSpPr txBox="1">
            <a:spLocks/>
          </p:cNvSpPr>
          <p:nvPr userDrawn="1"/>
        </p:nvSpPr>
        <p:spPr>
          <a:xfrm>
            <a:off x="534000" y="636792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b="0" i="0" kern="1200">
                <a:solidFill>
                  <a:schemeClr val="tx1">
                    <a:tint val="75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MMAI 5000: Artificial Intelligence Fundamentals</a:t>
            </a:r>
          </a:p>
        </p:txBody>
      </p:sp>
    </p:spTree>
    <p:extLst>
      <p:ext uri="{BB962C8B-B14F-4D97-AF65-F5344CB8AC3E}">
        <p14:creationId xmlns:p14="http://schemas.microsoft.com/office/powerpoint/2010/main" val="2637776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A70B-B580-E671-0DC8-D55E6C658EA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974154-34C7-0691-75D5-7C4FBFFAF1D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3C6AB6A-1616-4B07-2632-0FE6E18B80A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73DC7-45AB-A624-29E0-D6BA88D743DF}"/>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6" name="Footer Placeholder 5">
            <a:extLst>
              <a:ext uri="{FF2B5EF4-FFF2-40B4-BE49-F238E27FC236}">
                <a16:creationId xmlns:a16="http://schemas.microsoft.com/office/drawing/2014/main" id="{D1BA0B91-081B-E4FF-538E-9FCAE08931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681ACE6-EB58-9836-BFA1-4A8E5BBC3B0A}"/>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3692294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82D9-E069-7464-1891-04C86AAF815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D40917A-1E4A-F80D-A52D-5234D6400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4CDE3D-2E62-CF85-42A6-EABB7A978FC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D6D1B9B-8536-A4BA-4BC7-D1DCD9AA0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660AC76-84BE-AEEA-9921-C8EE143869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C3EAE7D-A634-4349-F230-EACEEB1FE875}"/>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8" name="Footer Placeholder 7">
            <a:extLst>
              <a:ext uri="{FF2B5EF4-FFF2-40B4-BE49-F238E27FC236}">
                <a16:creationId xmlns:a16="http://schemas.microsoft.com/office/drawing/2014/main" id="{C0C55B75-6C0C-25FC-8C88-D3F95F81381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55822F7-1EF3-EE26-13FB-87011DAF481E}"/>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378419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7000-E0AD-1556-9310-F75194B6624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52BE47D-623D-7C1F-3DCE-8B9A192B77F0}"/>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4" name="Footer Placeholder 3">
            <a:extLst>
              <a:ext uri="{FF2B5EF4-FFF2-40B4-BE49-F238E27FC236}">
                <a16:creationId xmlns:a16="http://schemas.microsoft.com/office/drawing/2014/main" id="{C9309AB4-296B-F40A-DF52-916DFD8453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4BDAA79-1BB5-22DB-16CF-A630E0588156}"/>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4136987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80548B-2003-4346-4C4F-D8245C5C2D9D}"/>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3" name="Footer Placeholder 2">
            <a:extLst>
              <a:ext uri="{FF2B5EF4-FFF2-40B4-BE49-F238E27FC236}">
                <a16:creationId xmlns:a16="http://schemas.microsoft.com/office/drawing/2014/main" id="{F2317C56-8470-9B30-ED8C-A55CBF8706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64E6460-E925-541B-6A35-6CD9FB229171}"/>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322416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A337-F464-2836-7F00-16E7382B12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9C30E31-4294-E87B-DFD5-BBFB80F63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CED467-EACE-918D-671F-02196329688A}"/>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5" name="Footer Placeholder 4">
            <a:extLst>
              <a:ext uri="{FF2B5EF4-FFF2-40B4-BE49-F238E27FC236}">
                <a16:creationId xmlns:a16="http://schemas.microsoft.com/office/drawing/2014/main" id="{7B08FBB8-B26D-061B-1460-15F58C8FC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22E2D-AB0E-C36C-6BC7-BF4CAA4D66F6}"/>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312851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EA4B-3127-276A-0D88-BE51F46C5F5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8851C6A-97E0-9B5E-403F-AFA92629B8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6C6D31-0E56-7FBB-1917-DD101A15A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D33FDB-5415-751C-141C-A1D59E59B6B2}"/>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6" name="Footer Placeholder 5">
            <a:extLst>
              <a:ext uri="{FF2B5EF4-FFF2-40B4-BE49-F238E27FC236}">
                <a16:creationId xmlns:a16="http://schemas.microsoft.com/office/drawing/2014/main" id="{A1B3B16F-41C9-1D3B-C215-F474030FA7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AE919DD-EFB6-ED38-C5B0-517D81CF14E7}"/>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20716609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4435-5946-7644-8068-1E5F8882D0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F6844CA-4349-2F32-B463-8E82D92C8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7643F7-5218-167E-1704-A9B7467E7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27F355-9B11-7623-F18F-827AED8B53F1}"/>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6" name="Footer Placeholder 5">
            <a:extLst>
              <a:ext uri="{FF2B5EF4-FFF2-40B4-BE49-F238E27FC236}">
                <a16:creationId xmlns:a16="http://schemas.microsoft.com/office/drawing/2014/main" id="{A5A6D4EE-2D1B-96D0-4EC6-A059AFF6C68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DEED852-8D64-B14D-3514-242C40731925}"/>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79196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1450-B582-965A-3B69-D71863EA1B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28424F1-A22E-0CC7-7494-F45ABF5C57E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050C25-1F18-36AA-4E21-80F68B7F7A16}"/>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5" name="Footer Placeholder 4">
            <a:extLst>
              <a:ext uri="{FF2B5EF4-FFF2-40B4-BE49-F238E27FC236}">
                <a16:creationId xmlns:a16="http://schemas.microsoft.com/office/drawing/2014/main" id="{B4112E69-1196-C7B2-5F2D-2D7DDE5B2A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0B32FD3-88F3-3574-73F4-E623B9EBEBE6}"/>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24435286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8FA88-2941-A9B0-6AB8-5AFA41EC605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37F18C-F56B-E666-6AA0-B4E2E03358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A16B40-EAD9-EBB1-9AA3-F061256D7A5D}"/>
              </a:ext>
            </a:extLst>
          </p:cNvPr>
          <p:cNvSpPr>
            <a:spLocks noGrp="1"/>
          </p:cNvSpPr>
          <p:nvPr>
            <p:ph type="dt" sz="half" idx="10"/>
          </p:nvPr>
        </p:nvSpPr>
        <p:spPr>
          <a:xfrm>
            <a:off x="838199" y="6356350"/>
            <a:ext cx="3502307" cy="365125"/>
          </a:xfrm>
          <a:prstGeom prst="rect">
            <a:avLst/>
          </a:prstGeom>
        </p:spPr>
        <p:txBody>
          <a:bodyPr/>
          <a:lstStyle/>
          <a:p>
            <a:fld id="{F4405647-6482-CE41-8504-2DEAD40809C1}" type="datetimeFigureOut">
              <a:rPr lang="en-US" smtClean="0"/>
              <a:t>7/23/23</a:t>
            </a:fld>
            <a:endParaRPr lang="en-US"/>
          </a:p>
        </p:txBody>
      </p:sp>
      <p:sp>
        <p:nvSpPr>
          <p:cNvPr id="5" name="Footer Placeholder 4">
            <a:extLst>
              <a:ext uri="{FF2B5EF4-FFF2-40B4-BE49-F238E27FC236}">
                <a16:creationId xmlns:a16="http://schemas.microsoft.com/office/drawing/2014/main" id="{D29A30D5-F2B1-DC5D-1C73-EF0B8F6352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6B77DE1-D7E2-BA00-5AAB-0F6E6E286597}"/>
              </a:ext>
            </a:extLst>
          </p:cNvPr>
          <p:cNvSpPr>
            <a:spLocks noGrp="1"/>
          </p:cNvSpPr>
          <p:nvPr>
            <p:ph type="sldNum" sz="quarter" idx="12"/>
          </p:nvPr>
        </p:nvSpPr>
        <p:spPr/>
        <p:txBody>
          <a:bodyPr/>
          <a:lstStyle/>
          <a:p>
            <a:fld id="{7E1EF1EC-6FCB-8541-9CA4-1E7F949B6CCB}" type="slidenum">
              <a:rPr lang="en-US" smtClean="0"/>
              <a:t>‹#›</a:t>
            </a:fld>
            <a:endParaRPr lang="en-US"/>
          </a:p>
        </p:txBody>
      </p:sp>
    </p:spTree>
    <p:extLst>
      <p:ext uri="{BB962C8B-B14F-4D97-AF65-F5344CB8AC3E}">
        <p14:creationId xmlns:p14="http://schemas.microsoft.com/office/powerpoint/2010/main" val="3738170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ist Slide 1">
  <p:cSld name="List Slide 1">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1" y="365129"/>
            <a:ext cx="10515600" cy="1325563"/>
          </a:xfrm>
          <a:prstGeom prst="rect">
            <a:avLst/>
          </a:prstGeom>
          <a:noFill/>
          <a:ln>
            <a:noFill/>
          </a:ln>
        </p:spPr>
        <p:txBody>
          <a:bodyPr spcFirstLastPara="1" wrap="square" lIns="182825" tIns="91400" rIns="182825" bIns="91400" anchor="t" anchorCtr="0">
            <a:normAutofit/>
          </a:bodyPr>
          <a:lstStyle>
            <a:lvl1pPr lvl="0" algn="ctr">
              <a:lnSpc>
                <a:spcPct val="90000"/>
              </a:lnSpc>
              <a:spcBef>
                <a:spcPts val="0"/>
              </a:spcBef>
              <a:spcAft>
                <a:spcPts val="0"/>
              </a:spcAft>
              <a:buClr>
                <a:schemeClr val="dk1"/>
              </a:buClr>
              <a:buSzPts val="8800"/>
              <a:buFont typeface="Arial"/>
              <a:buNone/>
              <a:defRPr sz="4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838201" y="1817461"/>
            <a:ext cx="10515600" cy="4351338"/>
          </a:xfrm>
          <a:prstGeom prst="rect">
            <a:avLst/>
          </a:prstGeom>
          <a:noFill/>
          <a:ln>
            <a:noFill/>
          </a:ln>
        </p:spPr>
        <p:txBody>
          <a:bodyPr spcFirstLastPara="1" wrap="square" lIns="182825" tIns="91400" rIns="182825" bIns="914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4321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4234-0B19-3D45-C385-57DB6176CF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3EB17-623D-34CE-F1DF-3DA9783494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DB428F7-E598-2F74-14C0-4E28606E67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F6505E5-81A4-5E17-86B4-0961F5F81BE6}"/>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6" name="Footer Placeholder 5">
            <a:extLst>
              <a:ext uri="{FF2B5EF4-FFF2-40B4-BE49-F238E27FC236}">
                <a16:creationId xmlns:a16="http://schemas.microsoft.com/office/drawing/2014/main" id="{8A5FC884-835B-BCF2-B36A-9BC653EB7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56038B-55A3-81F7-42DA-4A3D06D114DE}"/>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246380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A85F-F417-64B3-4355-3A4B944D2D0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D71805F-0A02-535E-B1FB-C11F2C619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730E85-D1C1-D9F9-BAE5-A52CFC19DD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46F89E-85B9-B2A0-6E7C-7B24F23962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EA5050-8AA2-5B67-597A-62613ADB26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F0EE6EF-21F7-46D6-F2EF-291043EBFE8F}"/>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8" name="Footer Placeholder 7">
            <a:extLst>
              <a:ext uri="{FF2B5EF4-FFF2-40B4-BE49-F238E27FC236}">
                <a16:creationId xmlns:a16="http://schemas.microsoft.com/office/drawing/2014/main" id="{9F9C2185-B25B-E6E9-4A8C-82C6829A5D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30F0EC-D508-0623-3343-E25537A08461}"/>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56258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CE26-C871-92C9-6EDA-BAED918227C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C66A43-F88A-C3AA-DDB2-D7A5EEF0B128}"/>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4" name="Footer Placeholder 3">
            <a:extLst>
              <a:ext uri="{FF2B5EF4-FFF2-40B4-BE49-F238E27FC236}">
                <a16:creationId xmlns:a16="http://schemas.microsoft.com/office/drawing/2014/main" id="{3D3797E1-7D88-C993-BAB4-62E9A3ECB0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C81553-ECBF-E145-C5FA-AFE7407E0A2F}"/>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105752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E9FF0-131F-CB8E-D213-623A652151E4}"/>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3" name="Footer Placeholder 2">
            <a:extLst>
              <a:ext uri="{FF2B5EF4-FFF2-40B4-BE49-F238E27FC236}">
                <a16:creationId xmlns:a16="http://schemas.microsoft.com/office/drawing/2014/main" id="{108BBBDD-F000-EED7-89DD-965C231802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B496FF-3DE3-DD9B-BFCE-5C9D5A7ED2F5}"/>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165472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9B97-0C3E-6520-589A-11C0267CBB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EF5370-9325-F650-DE67-B62FB0F69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52BE0F5-1B47-CF7A-66D0-7106C3528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C6E64D-0198-7FAC-6835-98AFEE439626}"/>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6" name="Footer Placeholder 5">
            <a:extLst>
              <a:ext uri="{FF2B5EF4-FFF2-40B4-BE49-F238E27FC236}">
                <a16:creationId xmlns:a16="http://schemas.microsoft.com/office/drawing/2014/main" id="{02E0F6C6-5006-73ED-10BB-FEB851039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5B910-D24C-52FB-A886-0DC992B67119}"/>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421455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C188-4BB5-F0CF-AE24-792709B87D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B6EF7D4-2E90-0989-FE3E-3ECC08ACD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23811-0BB6-8385-8699-44801C3F5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73B308-3906-807D-3060-0480F43C0B39}"/>
              </a:ext>
            </a:extLst>
          </p:cNvPr>
          <p:cNvSpPr>
            <a:spLocks noGrp="1"/>
          </p:cNvSpPr>
          <p:nvPr>
            <p:ph type="dt" sz="half" idx="10"/>
          </p:nvPr>
        </p:nvSpPr>
        <p:spPr>
          <a:xfrm>
            <a:off x="838200" y="6356350"/>
            <a:ext cx="2743200" cy="365125"/>
          </a:xfrm>
          <a:prstGeom prst="rect">
            <a:avLst/>
          </a:prstGeom>
        </p:spPr>
        <p:txBody>
          <a:bodyPr/>
          <a:lstStyle/>
          <a:p>
            <a:fld id="{842FAFFD-874D-1046-9B7F-8430329C8CDF}" type="datetimeFigureOut">
              <a:rPr lang="en-US" smtClean="0"/>
              <a:t>7/22/23</a:t>
            </a:fld>
            <a:endParaRPr lang="en-US"/>
          </a:p>
        </p:txBody>
      </p:sp>
      <p:sp>
        <p:nvSpPr>
          <p:cNvPr id="6" name="Footer Placeholder 5">
            <a:extLst>
              <a:ext uri="{FF2B5EF4-FFF2-40B4-BE49-F238E27FC236}">
                <a16:creationId xmlns:a16="http://schemas.microsoft.com/office/drawing/2014/main" id="{863F66D1-073C-639F-4BD6-558ACC71B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E50BD-64D9-10BB-6168-63BB3C9E4FDF}"/>
              </a:ext>
            </a:extLst>
          </p:cNvPr>
          <p:cNvSpPr>
            <a:spLocks noGrp="1"/>
          </p:cNvSpPr>
          <p:nvPr>
            <p:ph type="sldNum" sz="quarter" idx="12"/>
          </p:nvPr>
        </p:nvSpPr>
        <p:spPr/>
        <p:txBody>
          <a:bodyPr/>
          <a:lstStyle/>
          <a:p>
            <a:fld id="{C621B555-A477-BD4D-B5C6-29332C6C0BB2}" type="slidenum">
              <a:rPr lang="en-US" smtClean="0"/>
              <a:t>‹#›</a:t>
            </a:fld>
            <a:endParaRPr lang="en-US"/>
          </a:p>
        </p:txBody>
      </p:sp>
    </p:spTree>
    <p:extLst>
      <p:ext uri="{BB962C8B-B14F-4D97-AF65-F5344CB8AC3E}">
        <p14:creationId xmlns:p14="http://schemas.microsoft.com/office/powerpoint/2010/main" val="3534988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35E0AE-BD1A-C720-D54A-EA54C2BF76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DD0A28-B753-D9B5-9CCD-CD851567E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C653132-96A5-BBED-6C87-E91804096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AC69D-64E8-1E84-C8FA-DABB1C3A5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1B555-A477-BD4D-B5C6-29332C6C0BB2}" type="slidenum">
              <a:rPr lang="en-US" smtClean="0"/>
              <a:t>‹#›</a:t>
            </a:fld>
            <a:endParaRPr lang="en-US"/>
          </a:p>
        </p:txBody>
      </p:sp>
      <p:cxnSp>
        <p:nvCxnSpPr>
          <p:cNvPr id="7" name="Straight Connector 6">
            <a:extLst>
              <a:ext uri="{FF2B5EF4-FFF2-40B4-BE49-F238E27FC236}">
                <a16:creationId xmlns:a16="http://schemas.microsoft.com/office/drawing/2014/main" id="{8BF278B5-19CD-0167-CD5E-B8947D4767BF}"/>
              </a:ext>
            </a:extLst>
          </p:cNvPr>
          <p:cNvCxnSpPr>
            <a:cxnSpLocks/>
          </p:cNvCxnSpPr>
          <p:nvPr userDrawn="1"/>
        </p:nvCxnSpPr>
        <p:spPr>
          <a:xfrm>
            <a:off x="534000" y="6269563"/>
            <a:ext cx="1112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9">
            <a:extLst>
              <a:ext uri="{FF2B5EF4-FFF2-40B4-BE49-F238E27FC236}">
                <a16:creationId xmlns:a16="http://schemas.microsoft.com/office/drawing/2014/main" id="{E7F96D5A-31CD-2327-DE7F-35187482D502}"/>
              </a:ext>
            </a:extLst>
          </p:cNvPr>
          <p:cNvSpPr txBox="1">
            <a:spLocks/>
          </p:cNvSpPr>
          <p:nvPr userDrawn="1"/>
        </p:nvSpPr>
        <p:spPr>
          <a:xfrm>
            <a:off x="534000" y="636792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b="0" i="0" kern="1200">
                <a:solidFill>
                  <a:schemeClr val="tx1">
                    <a:tint val="75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MMAI 5000: Artificial Intelligence Fundamentals</a:t>
            </a:r>
          </a:p>
        </p:txBody>
      </p:sp>
    </p:spTree>
    <p:extLst>
      <p:ext uri="{BB962C8B-B14F-4D97-AF65-F5344CB8AC3E}">
        <p14:creationId xmlns:p14="http://schemas.microsoft.com/office/powerpoint/2010/main" val="4044519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7380E-A5CF-1B05-7B15-05F5EE589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1403B8-840A-77CD-0205-A19AB33B25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27E836DB-5A6E-6C84-36B2-D43CAAB85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D1500-374E-31FA-08AF-0201A038B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8B8E2-2296-6246-937E-4B64C61A6C80}" type="slidenum">
              <a:rPr lang="en-US" smtClean="0"/>
              <a:t>‹#›</a:t>
            </a:fld>
            <a:endParaRPr lang="en-US"/>
          </a:p>
        </p:txBody>
      </p:sp>
      <p:sp>
        <p:nvSpPr>
          <p:cNvPr id="7" name="Footer Placeholder 9">
            <a:extLst>
              <a:ext uri="{FF2B5EF4-FFF2-40B4-BE49-F238E27FC236}">
                <a16:creationId xmlns:a16="http://schemas.microsoft.com/office/drawing/2014/main" id="{3FC691A7-F35E-F725-C168-4E6C5AC8AE6B}"/>
              </a:ext>
            </a:extLst>
          </p:cNvPr>
          <p:cNvSpPr txBox="1">
            <a:spLocks/>
          </p:cNvSpPr>
          <p:nvPr userDrawn="1"/>
        </p:nvSpPr>
        <p:spPr>
          <a:xfrm>
            <a:off x="534000" y="636792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100" b="0" i="0" kern="1200">
                <a:solidFill>
                  <a:schemeClr val="tx1">
                    <a:tint val="75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MMAI 5000: Artificial Intelligence Fundamentals</a:t>
            </a:r>
            <a:endParaRPr lang="en-US" dirty="0"/>
          </a:p>
        </p:txBody>
      </p:sp>
      <p:cxnSp>
        <p:nvCxnSpPr>
          <p:cNvPr id="8" name="Straight Connector 7">
            <a:extLst>
              <a:ext uri="{FF2B5EF4-FFF2-40B4-BE49-F238E27FC236}">
                <a16:creationId xmlns:a16="http://schemas.microsoft.com/office/drawing/2014/main" id="{B8595BD2-E0AB-E169-8183-23E1DCBB1D16}"/>
              </a:ext>
            </a:extLst>
          </p:cNvPr>
          <p:cNvCxnSpPr>
            <a:cxnSpLocks/>
          </p:cNvCxnSpPr>
          <p:nvPr userDrawn="1"/>
        </p:nvCxnSpPr>
        <p:spPr>
          <a:xfrm>
            <a:off x="534000" y="6269563"/>
            <a:ext cx="1112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00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DE4D4-1EEC-0201-9DA1-95BD944BBD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00BABBE-058B-83E7-6CC4-594A37C49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D041A6FC-4879-D881-7855-8CEC311A9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EF1EC-6FCB-8541-9CA4-1E7F949B6CCB}" type="slidenum">
              <a:rPr lang="en-US" smtClean="0"/>
              <a:t>‹#›</a:t>
            </a:fld>
            <a:endParaRPr lang="en-US"/>
          </a:p>
        </p:txBody>
      </p:sp>
      <p:cxnSp>
        <p:nvCxnSpPr>
          <p:cNvPr id="4" name="Straight Connector 3">
            <a:extLst>
              <a:ext uri="{FF2B5EF4-FFF2-40B4-BE49-F238E27FC236}">
                <a16:creationId xmlns:a16="http://schemas.microsoft.com/office/drawing/2014/main" id="{727551DC-B06F-084C-DCA2-79640D16556D}"/>
              </a:ext>
            </a:extLst>
          </p:cNvPr>
          <p:cNvCxnSpPr>
            <a:cxnSpLocks/>
          </p:cNvCxnSpPr>
          <p:nvPr userDrawn="1"/>
        </p:nvCxnSpPr>
        <p:spPr>
          <a:xfrm>
            <a:off x="534000" y="6269563"/>
            <a:ext cx="1112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9">
            <a:extLst>
              <a:ext uri="{FF2B5EF4-FFF2-40B4-BE49-F238E27FC236}">
                <a16:creationId xmlns:a16="http://schemas.microsoft.com/office/drawing/2014/main" id="{F9199A5A-C862-251E-6AF9-3284C094A562}"/>
              </a:ext>
            </a:extLst>
          </p:cNvPr>
          <p:cNvSpPr>
            <a:spLocks noGrp="1"/>
          </p:cNvSpPr>
          <p:nvPr>
            <p:ph type="ftr" sz="quarter" idx="3"/>
          </p:nvPr>
        </p:nvSpPr>
        <p:spPr>
          <a:xfrm>
            <a:off x="534000" y="6367925"/>
            <a:ext cx="4114800" cy="365125"/>
          </a:xfrm>
          <a:prstGeom prst="rect">
            <a:avLst/>
          </a:prstGeom>
        </p:spPr>
        <p:txBody>
          <a:bodyPr vert="horz" lIns="91440" tIns="45720" rIns="91440" bIns="45720" rtlCol="0" anchor="ctr"/>
          <a:lstStyle>
            <a:lvl1pPr algn="ctr">
              <a:defRPr sz="1100" b="0" i="0">
                <a:solidFill>
                  <a:schemeClr val="tx1">
                    <a:tint val="75000"/>
                  </a:schemeClr>
                </a:solidFill>
                <a:latin typeface="Trebuchet MS" panose="020B0703020202090204" pitchFamily="34" charset="0"/>
              </a:defRPr>
            </a:lvl1pPr>
          </a:lstStyle>
          <a:p>
            <a:pPr algn="l"/>
            <a:r>
              <a:rPr lang="en-US"/>
              <a:t>MMAI 5000: Artificial Intelligence Fundamentals</a:t>
            </a:r>
          </a:p>
        </p:txBody>
      </p:sp>
    </p:spTree>
    <p:extLst>
      <p:ext uri="{BB962C8B-B14F-4D97-AF65-F5344CB8AC3E}">
        <p14:creationId xmlns:p14="http://schemas.microsoft.com/office/powerpoint/2010/main" val="145515635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i.wikipedia.org/wiki/Yorkin_yliopisto_(Kanada)" TargetMode="External"/><Relationship Id="rId7" Type="http://schemas.openxmlformats.org/officeDocument/2006/relationships/hyperlink" Target="https://en.m.wikipedia.org/wiki/Toronto_Police"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en.wikipedia.org/wiki/Schulich_School_of_Business"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whyy.org/articles/philly-study-shows-strong-correlation-between-unemployment-and-gun-violence/" TargetMode="External"/><Relationship Id="rId3" Type="http://schemas.openxmlformats.org/officeDocument/2006/relationships/hyperlink" Target="https://www.sciencedirect.com/science/article/pii/S0049089X12001548" TargetMode="External"/><Relationship Id="rId7" Type="http://schemas.openxmlformats.org/officeDocument/2006/relationships/hyperlink" Target="https://journals.sagepub.com/doi/pdf/10.1177/10887679221077036" TargetMode="External"/><Relationship Id="rId2" Type="http://schemas.openxmlformats.org/officeDocument/2006/relationships/hyperlink" Target="https://www150.statcan.gc.ca/n1/pub/85-002-x/2022001/article/00009-eng.htm" TargetMode="External"/><Relationship Id="rId1" Type="http://schemas.openxmlformats.org/officeDocument/2006/relationships/slideLayout" Target="../slideLayouts/slideLayout13.xml"/><Relationship Id="rId6" Type="http://schemas.openxmlformats.org/officeDocument/2006/relationships/hyperlink" Target="https://nationalpost.com/news/canada/canadas-violent-crime-wave" TargetMode="External"/><Relationship Id="rId11" Type="http://schemas.openxmlformats.org/officeDocument/2006/relationships/hyperlink" Target="https://thecrimereport.org/2022/02/01/report-links-unemployment-with-rise-in-gun-crime-during-pandemic/" TargetMode="External"/><Relationship Id="rId5" Type="http://schemas.openxmlformats.org/officeDocument/2006/relationships/hyperlink" Target="https://www150.statcan.gc.ca/n1/pub/85-002-x/2015001/article/14211-eng.htm" TargetMode="External"/><Relationship Id="rId10" Type="http://schemas.openxmlformats.org/officeDocument/2006/relationships/hyperlink" Target="https://link.springer.com/article/10.1007/s11524-021-00605-3" TargetMode="External"/><Relationship Id="rId4" Type="http://schemas.openxmlformats.org/officeDocument/2006/relationships/hyperlink" Target="https://www.durhamradionews.com/archives/119781" TargetMode="External"/><Relationship Id="rId9" Type="http://schemas.openxmlformats.org/officeDocument/2006/relationships/hyperlink" Target="https://www.thestar.com/news/gta/2021/12/29/mental-health-gun-violence-factors-in-torontos-second-deadliest-year-in-over-a-decade.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github.com/mahinbindra/schulich_data_science/blob/main/MMAI%205000/Group%2010_MMAI%20Project%20Notebook_v1.0.ipynb" TargetMode="Externa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hyperlink" Target="https://en.m.wikipedia.org/wiki/Toronto_Police" TargetMode="Externa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45C7-53ED-DB16-398A-9697F3ECB7C8}"/>
              </a:ext>
            </a:extLst>
          </p:cNvPr>
          <p:cNvSpPr>
            <a:spLocks noGrp="1"/>
          </p:cNvSpPr>
          <p:nvPr>
            <p:ph type="ctrTitle"/>
          </p:nvPr>
        </p:nvSpPr>
        <p:spPr>
          <a:xfrm>
            <a:off x="366362" y="1307939"/>
            <a:ext cx="9144000" cy="3002480"/>
          </a:xfrm>
        </p:spPr>
        <p:txBody>
          <a:bodyPr>
            <a:normAutofit/>
          </a:bodyPr>
          <a:lstStyle/>
          <a:p>
            <a:pPr algn="l"/>
            <a:r>
              <a:rPr lang="en-US" sz="4800" dirty="0">
                <a:solidFill>
                  <a:schemeClr val="tx1">
                    <a:lumMod val="65000"/>
                    <a:lumOff val="35000"/>
                  </a:schemeClr>
                </a:solidFill>
                <a:latin typeface="Trebuchet MS"/>
              </a:rPr>
              <a:t>Toronto Police Service</a:t>
            </a:r>
            <a:br>
              <a:rPr lang="en-US" sz="4800" dirty="0">
                <a:latin typeface="Trebuchet MS" panose="020B0703020202090204" pitchFamily="34" charset="0"/>
              </a:rPr>
            </a:br>
            <a:br>
              <a:rPr lang="en-US" sz="4800" dirty="0">
                <a:latin typeface="Trebuchet MS" panose="020B0703020202090204" pitchFamily="34" charset="0"/>
              </a:rPr>
            </a:br>
            <a:r>
              <a:rPr lang="en-US" sz="2800" dirty="0">
                <a:solidFill>
                  <a:schemeClr val="tx1">
                    <a:lumMod val="65000"/>
                    <a:lumOff val="35000"/>
                  </a:schemeClr>
                </a:solidFill>
                <a:latin typeface="Trebuchet MS"/>
              </a:rPr>
              <a:t>Final Report</a:t>
            </a:r>
            <a:br>
              <a:rPr lang="en-US" sz="4800" dirty="0">
                <a:latin typeface="Trebuchet MS" panose="020B0703020202090204" pitchFamily="34" charset="0"/>
              </a:rPr>
            </a:br>
            <a:br>
              <a:rPr lang="en-US" sz="2700" dirty="0">
                <a:latin typeface="Trebuchet MS" panose="020B0703020202090204" pitchFamily="34" charset="0"/>
              </a:rPr>
            </a:br>
            <a:br>
              <a:rPr lang="en-US" sz="1300" i="1" dirty="0">
                <a:latin typeface="Trebuchet MS"/>
              </a:rPr>
            </a:br>
            <a:r>
              <a:rPr lang="en-IN" sz="1300" i="1" dirty="0">
                <a:solidFill>
                  <a:schemeClr val="tx1">
                    <a:lumMod val="75000"/>
                    <a:lumOff val="25000"/>
                  </a:schemeClr>
                </a:solidFill>
                <a:effectLst/>
                <a:latin typeface="Trebuchet MS"/>
              </a:rPr>
              <a:t>“</a:t>
            </a:r>
            <a:r>
              <a:rPr lang="en-IN" sz="1300" i="1" dirty="0">
                <a:solidFill>
                  <a:schemeClr val="tx1">
                    <a:lumMod val="75000"/>
                    <a:lumOff val="25000"/>
                  </a:schemeClr>
                </a:solidFill>
                <a:latin typeface="Trebuchet MS"/>
              </a:rPr>
              <a:t>The work we submitted as part of this assignment is original, and due credit is given to others where </a:t>
            </a:r>
            <a:r>
              <a:rPr lang="en-IN" sz="1300" i="1" dirty="0">
                <a:solidFill>
                  <a:schemeClr val="tx1">
                    <a:lumMod val="75000"/>
                    <a:lumOff val="25000"/>
                  </a:schemeClr>
                </a:solidFill>
                <a:effectLst/>
                <a:latin typeface="Trebuchet MS"/>
              </a:rPr>
              <a:t>appropriate. We accept and acknowledge that each team member is equally responsible if the assignment is found to be plagiarized in any way. We will be subject to the school’s Academic Integrity policy.”</a:t>
            </a:r>
            <a:endParaRPr lang="en-US" sz="1300" i="1" dirty="0">
              <a:solidFill>
                <a:schemeClr val="tx1">
                  <a:lumMod val="75000"/>
                  <a:lumOff val="25000"/>
                </a:schemeClr>
              </a:solidFill>
              <a:latin typeface="Trebuchet MS"/>
            </a:endParaRPr>
          </a:p>
        </p:txBody>
      </p:sp>
      <p:sp>
        <p:nvSpPr>
          <p:cNvPr id="12" name="Title 1">
            <a:extLst>
              <a:ext uri="{FF2B5EF4-FFF2-40B4-BE49-F238E27FC236}">
                <a16:creationId xmlns:a16="http://schemas.microsoft.com/office/drawing/2014/main" id="{BA5F308C-345D-65EC-59D1-38D991F4A84D}"/>
              </a:ext>
            </a:extLst>
          </p:cNvPr>
          <p:cNvSpPr txBox="1">
            <a:spLocks/>
          </p:cNvSpPr>
          <p:nvPr/>
        </p:nvSpPr>
        <p:spPr>
          <a:xfrm>
            <a:off x="366362" y="445164"/>
            <a:ext cx="9144000" cy="46923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200" b="1">
                <a:solidFill>
                  <a:schemeClr val="accent1">
                    <a:lumMod val="50000"/>
                  </a:schemeClr>
                </a:solidFill>
                <a:latin typeface="Trebuchet MS"/>
              </a:rPr>
              <a:t>Masters of Business Analytics ‘24</a:t>
            </a:r>
          </a:p>
        </p:txBody>
      </p:sp>
      <p:sp>
        <p:nvSpPr>
          <p:cNvPr id="6" name="Round Same-side Corner of Rectangle 5">
            <a:extLst>
              <a:ext uri="{FF2B5EF4-FFF2-40B4-BE49-F238E27FC236}">
                <a16:creationId xmlns:a16="http://schemas.microsoft.com/office/drawing/2014/main" id="{262CF096-FD14-F051-AE49-89F39B2952E1}"/>
              </a:ext>
            </a:extLst>
          </p:cNvPr>
          <p:cNvSpPr/>
          <p:nvPr/>
        </p:nvSpPr>
        <p:spPr>
          <a:xfrm rot="16200000">
            <a:off x="10263235" y="4188206"/>
            <a:ext cx="1072896" cy="2777259"/>
          </a:xfrm>
          <a:prstGeom prst="round2SameRect">
            <a:avLst>
              <a:gd name="adj1" fmla="val 50000"/>
              <a:gd name="adj2" fmla="val 0"/>
            </a:avLst>
          </a:prstGeom>
          <a:solidFill>
            <a:schemeClr val="bg1"/>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7B9A88-F562-6EBC-5065-5B915B1486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051451" y="5165730"/>
            <a:ext cx="860074" cy="809864"/>
          </a:xfrm>
          <a:prstGeom prst="rect">
            <a:avLst/>
          </a:prstGeom>
        </p:spPr>
      </p:pic>
      <p:pic>
        <p:nvPicPr>
          <p:cNvPr id="5" name="Picture 4">
            <a:extLst>
              <a:ext uri="{FF2B5EF4-FFF2-40B4-BE49-F238E27FC236}">
                <a16:creationId xmlns:a16="http://schemas.microsoft.com/office/drawing/2014/main" id="{48BDBE09-1982-B5FC-A458-61A94F12C4D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02162" y="5109155"/>
            <a:ext cx="929207" cy="923015"/>
          </a:xfrm>
          <a:prstGeom prst="rect">
            <a:avLst/>
          </a:prstGeom>
        </p:spPr>
      </p:pic>
      <p:cxnSp>
        <p:nvCxnSpPr>
          <p:cNvPr id="9" name="Straight Connector 8">
            <a:extLst>
              <a:ext uri="{FF2B5EF4-FFF2-40B4-BE49-F238E27FC236}">
                <a16:creationId xmlns:a16="http://schemas.microsoft.com/office/drawing/2014/main" id="{ABC41F52-452F-2E8C-B09F-F8AB7FECCF5C}"/>
              </a:ext>
            </a:extLst>
          </p:cNvPr>
          <p:cNvCxnSpPr/>
          <p:nvPr/>
        </p:nvCxnSpPr>
        <p:spPr>
          <a:xfrm>
            <a:off x="10891410" y="5190922"/>
            <a:ext cx="0" cy="829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6CA77B-D463-AFE8-6DA3-CE72EC010A6F}"/>
              </a:ext>
            </a:extLst>
          </p:cNvPr>
          <p:cNvSpPr txBox="1"/>
          <p:nvPr/>
        </p:nvSpPr>
        <p:spPr>
          <a:xfrm>
            <a:off x="366362" y="4857563"/>
            <a:ext cx="2366353" cy="1384995"/>
          </a:xfrm>
          <a:prstGeom prst="rect">
            <a:avLst/>
          </a:prstGeom>
          <a:noFill/>
        </p:spPr>
        <p:txBody>
          <a:bodyPr wrap="none" rtlCol="0">
            <a:spAutoFit/>
          </a:bodyPr>
          <a:lstStyle/>
          <a:p>
            <a:r>
              <a:rPr lang="en-US" sz="1200" b="1" u="sng" dirty="0">
                <a:solidFill>
                  <a:schemeClr val="tx1">
                    <a:lumMod val="65000"/>
                    <a:lumOff val="35000"/>
                  </a:schemeClr>
                </a:solidFill>
                <a:latin typeface="Trebuchet MS" panose="020B0703020202090204" pitchFamily="34" charset="0"/>
              </a:rPr>
              <a:t>Group 10</a:t>
            </a:r>
          </a:p>
          <a:p>
            <a:endParaRPr lang="en-US" sz="1200" dirty="0">
              <a:solidFill>
                <a:schemeClr val="tx1">
                  <a:lumMod val="65000"/>
                  <a:lumOff val="35000"/>
                </a:schemeClr>
              </a:solidFill>
              <a:latin typeface="Trebuchet MS" panose="020B0703020202090204" pitchFamily="34" charset="0"/>
            </a:endParaRPr>
          </a:p>
          <a:p>
            <a:r>
              <a:rPr lang="en-US" sz="1200" dirty="0" err="1">
                <a:solidFill>
                  <a:schemeClr val="tx1">
                    <a:lumMod val="65000"/>
                    <a:lumOff val="35000"/>
                  </a:schemeClr>
                </a:solidFill>
                <a:latin typeface="Trebuchet MS" panose="020B0703020202090204" pitchFamily="34" charset="0"/>
              </a:rPr>
              <a:t>Aimal</a:t>
            </a:r>
            <a:r>
              <a:rPr lang="en-US" sz="1200" dirty="0">
                <a:solidFill>
                  <a:schemeClr val="tx1">
                    <a:lumMod val="65000"/>
                    <a:lumOff val="35000"/>
                  </a:schemeClr>
                </a:solidFill>
                <a:latin typeface="Trebuchet MS" panose="020B0703020202090204" pitchFamily="34" charset="0"/>
              </a:rPr>
              <a:t> </a:t>
            </a:r>
            <a:r>
              <a:rPr lang="en-US" sz="1200" dirty="0" err="1">
                <a:solidFill>
                  <a:schemeClr val="tx1">
                    <a:lumMod val="65000"/>
                    <a:lumOff val="35000"/>
                  </a:schemeClr>
                </a:solidFill>
                <a:latin typeface="Trebuchet MS" panose="020B0703020202090204" pitchFamily="34" charset="0"/>
              </a:rPr>
              <a:t>Dastagirzada</a:t>
            </a:r>
            <a:r>
              <a:rPr lang="en-US" sz="1200" dirty="0">
                <a:solidFill>
                  <a:schemeClr val="tx1">
                    <a:lumMod val="65000"/>
                    <a:lumOff val="35000"/>
                  </a:schemeClr>
                </a:solidFill>
                <a:latin typeface="Trebuchet MS" panose="020B0703020202090204" pitchFamily="34" charset="0"/>
              </a:rPr>
              <a:t> – </a:t>
            </a:r>
            <a:r>
              <a:rPr lang="en-IN" sz="1200" dirty="0">
                <a:solidFill>
                  <a:schemeClr val="tx1">
                    <a:lumMod val="65000"/>
                    <a:lumOff val="35000"/>
                  </a:schemeClr>
                </a:solidFill>
                <a:latin typeface="Trebuchet MS" panose="020B0703020202090204" pitchFamily="34" charset="0"/>
              </a:rPr>
              <a:t>220088928</a:t>
            </a:r>
            <a:endParaRPr lang="en-US" sz="1200" dirty="0">
              <a:solidFill>
                <a:schemeClr val="tx1">
                  <a:lumMod val="65000"/>
                  <a:lumOff val="35000"/>
                </a:schemeClr>
              </a:solidFill>
              <a:latin typeface="Trebuchet MS" panose="020B0703020202090204" pitchFamily="34" charset="0"/>
            </a:endParaRPr>
          </a:p>
          <a:p>
            <a:r>
              <a:rPr lang="en-US" sz="1200" dirty="0" err="1">
                <a:solidFill>
                  <a:schemeClr val="tx1">
                    <a:lumMod val="65000"/>
                    <a:lumOff val="35000"/>
                  </a:schemeClr>
                </a:solidFill>
                <a:latin typeface="Trebuchet MS" panose="020B0703020202090204" pitchFamily="34" charset="0"/>
              </a:rPr>
              <a:t>Chengjie</a:t>
            </a:r>
            <a:r>
              <a:rPr lang="en-US" sz="1200" dirty="0">
                <a:solidFill>
                  <a:schemeClr val="tx1">
                    <a:lumMod val="65000"/>
                    <a:lumOff val="35000"/>
                  </a:schemeClr>
                </a:solidFill>
                <a:latin typeface="Trebuchet MS" panose="020B0703020202090204" pitchFamily="34" charset="0"/>
              </a:rPr>
              <a:t> Lou - 217648502</a:t>
            </a:r>
          </a:p>
          <a:p>
            <a:r>
              <a:rPr lang="en-IN" sz="1200" dirty="0">
                <a:solidFill>
                  <a:schemeClr val="tx1">
                    <a:lumMod val="65000"/>
                    <a:lumOff val="35000"/>
                  </a:schemeClr>
                </a:solidFill>
                <a:latin typeface="Trebuchet MS" panose="020B0703020202090204" pitchFamily="34" charset="0"/>
              </a:rPr>
              <a:t>Kenji </a:t>
            </a:r>
            <a:r>
              <a:rPr lang="en-IN" sz="1200" dirty="0" err="1">
                <a:solidFill>
                  <a:schemeClr val="tx1">
                    <a:lumMod val="65000"/>
                    <a:lumOff val="35000"/>
                  </a:schemeClr>
                </a:solidFill>
                <a:latin typeface="Trebuchet MS" panose="020B0703020202090204" pitchFamily="34" charset="0"/>
              </a:rPr>
              <a:t>Niyokindi</a:t>
            </a:r>
            <a:r>
              <a:rPr lang="en-IN" sz="1200" dirty="0">
                <a:solidFill>
                  <a:schemeClr val="tx1">
                    <a:lumMod val="65000"/>
                    <a:lumOff val="35000"/>
                  </a:schemeClr>
                </a:solidFill>
                <a:latin typeface="Trebuchet MS" panose="020B0703020202090204" pitchFamily="34" charset="0"/>
              </a:rPr>
              <a:t> - 220827994 </a:t>
            </a:r>
          </a:p>
          <a:p>
            <a:r>
              <a:rPr lang="en-US" sz="1200" dirty="0">
                <a:solidFill>
                  <a:schemeClr val="tx1">
                    <a:lumMod val="65000"/>
                    <a:lumOff val="35000"/>
                  </a:schemeClr>
                </a:solidFill>
                <a:latin typeface="Trebuchet MS" panose="020B0703020202090204" pitchFamily="34" charset="0"/>
              </a:rPr>
              <a:t>Mahin Bindra – 220089330</a:t>
            </a:r>
          </a:p>
          <a:p>
            <a:r>
              <a:rPr lang="en-US" sz="1200" dirty="0">
                <a:solidFill>
                  <a:schemeClr val="tx1">
                    <a:lumMod val="65000"/>
                    <a:lumOff val="35000"/>
                  </a:schemeClr>
                </a:solidFill>
                <a:latin typeface="Trebuchet MS" panose="020B0703020202090204" pitchFamily="34" charset="0"/>
              </a:rPr>
              <a:t>Yucheng Wang - 220166328</a:t>
            </a:r>
          </a:p>
        </p:txBody>
      </p:sp>
      <p:pic>
        <p:nvPicPr>
          <p:cNvPr id="7" name="Picture 6">
            <a:extLst>
              <a:ext uri="{FF2B5EF4-FFF2-40B4-BE49-F238E27FC236}">
                <a16:creationId xmlns:a16="http://schemas.microsoft.com/office/drawing/2014/main" id="{53FE6037-06CC-B3D7-47B7-C58738026DE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379200" y="43489"/>
            <a:ext cx="707352" cy="803350"/>
          </a:xfrm>
          <a:prstGeom prst="rect">
            <a:avLst/>
          </a:prstGeom>
        </p:spPr>
      </p:pic>
    </p:spTree>
    <p:extLst>
      <p:ext uri="{BB962C8B-B14F-4D97-AF65-F5344CB8AC3E}">
        <p14:creationId xmlns:p14="http://schemas.microsoft.com/office/powerpoint/2010/main" val="1059782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980671-E2E5-73D6-D150-E8DBB63161F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Using visualization techniques we were to able extrapolate and assess high crime and low crime neighborhoods in Toronto</a:t>
            </a:r>
          </a:p>
        </p:txBody>
      </p:sp>
      <p:sp>
        <p:nvSpPr>
          <p:cNvPr id="36" name="TextBox 35">
            <a:extLst>
              <a:ext uri="{FF2B5EF4-FFF2-40B4-BE49-F238E27FC236}">
                <a16:creationId xmlns:a16="http://schemas.microsoft.com/office/drawing/2014/main" id="{A315FFE4-F9B0-5A31-7CBB-A1320E910B63}"/>
              </a:ext>
            </a:extLst>
          </p:cNvPr>
          <p:cNvSpPr txBox="1"/>
          <p:nvPr/>
        </p:nvSpPr>
        <p:spPr>
          <a:xfrm>
            <a:off x="571471" y="3569891"/>
            <a:ext cx="4896000" cy="430887"/>
          </a:xfrm>
          <a:prstGeom prst="rect">
            <a:avLst/>
          </a:prstGeom>
          <a:noFill/>
        </p:spPr>
        <p:txBody>
          <a:bodyPr wrap="square" rtlCol="0">
            <a:spAutoFit/>
          </a:bodyPr>
          <a:lstStyle/>
          <a:p>
            <a:r>
              <a:rPr lang="en-US" sz="1100" b="1" i="1" dirty="0">
                <a:solidFill>
                  <a:schemeClr val="tx1">
                    <a:lumMod val="65000"/>
                    <a:lumOff val="35000"/>
                  </a:schemeClr>
                </a:solidFill>
                <a:latin typeface="Trebuchet MS" panose="020B0703020202090204" pitchFamily="34" charset="0"/>
              </a:rPr>
              <a:t>Figure: </a:t>
            </a:r>
            <a:r>
              <a:rPr lang="en-US" sz="1100" i="1" dirty="0">
                <a:solidFill>
                  <a:schemeClr val="tx1">
                    <a:lumMod val="65000"/>
                    <a:lumOff val="35000"/>
                  </a:schemeClr>
                </a:solidFill>
                <a:latin typeface="Trebuchet MS" panose="020B0703020202090204" pitchFamily="34" charset="0"/>
              </a:rPr>
              <a:t>Plots and trend lines of neighborhoods with high firearm-shooting related crimes in Toronto</a:t>
            </a:r>
          </a:p>
        </p:txBody>
      </p:sp>
      <p:pic>
        <p:nvPicPr>
          <p:cNvPr id="43" name="Picture 42">
            <a:extLst>
              <a:ext uri="{FF2B5EF4-FFF2-40B4-BE49-F238E27FC236}">
                <a16:creationId xmlns:a16="http://schemas.microsoft.com/office/drawing/2014/main" id="{16B2371E-87DB-0185-5954-9E5CA2CEC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53" y="970417"/>
            <a:ext cx="3638798" cy="2017256"/>
          </a:xfrm>
          <a:prstGeom prst="rect">
            <a:avLst/>
          </a:prstGeom>
          <a:ln>
            <a:solidFill>
              <a:schemeClr val="tx1">
                <a:lumMod val="65000"/>
                <a:lumOff val="35000"/>
              </a:schemeClr>
            </a:solidFill>
          </a:ln>
        </p:spPr>
      </p:pic>
      <p:pic>
        <p:nvPicPr>
          <p:cNvPr id="44" name="Picture 4" descr="A graph showing different colored lines&#10;&#10;Description automatically generated">
            <a:extLst>
              <a:ext uri="{FF2B5EF4-FFF2-40B4-BE49-F238E27FC236}">
                <a16:creationId xmlns:a16="http://schemas.microsoft.com/office/drawing/2014/main" id="{44AAB954-B976-45E4-AE5A-3A140A70DF58}"/>
              </a:ext>
            </a:extLst>
          </p:cNvPr>
          <p:cNvPicPr>
            <a:picLocks noChangeAspect="1"/>
          </p:cNvPicPr>
          <p:nvPr/>
        </p:nvPicPr>
        <p:blipFill>
          <a:blip r:embed="rId4"/>
          <a:stretch>
            <a:fillRect/>
          </a:stretch>
        </p:blipFill>
        <p:spPr>
          <a:xfrm>
            <a:off x="2049957" y="1557438"/>
            <a:ext cx="3639600" cy="1977285"/>
          </a:xfrm>
          <a:prstGeom prst="rect">
            <a:avLst/>
          </a:prstGeom>
          <a:ln>
            <a:solidFill>
              <a:schemeClr val="tx1">
                <a:lumMod val="65000"/>
                <a:lumOff val="35000"/>
              </a:schemeClr>
            </a:solidFill>
          </a:ln>
        </p:spPr>
      </p:pic>
      <p:pic>
        <p:nvPicPr>
          <p:cNvPr id="45" name="Picture 44">
            <a:extLst>
              <a:ext uri="{FF2B5EF4-FFF2-40B4-BE49-F238E27FC236}">
                <a16:creationId xmlns:a16="http://schemas.microsoft.com/office/drawing/2014/main" id="{D718B039-025F-C4F6-2668-1382D7CF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96" y="990198"/>
            <a:ext cx="3639600" cy="1977694"/>
          </a:xfrm>
          <a:prstGeom prst="rect">
            <a:avLst/>
          </a:prstGeom>
          <a:ln>
            <a:solidFill>
              <a:schemeClr val="tx1">
                <a:lumMod val="65000"/>
                <a:lumOff val="35000"/>
              </a:schemeClr>
            </a:solidFill>
          </a:ln>
        </p:spPr>
      </p:pic>
      <p:pic>
        <p:nvPicPr>
          <p:cNvPr id="46" name="Picture 5" descr="A graph with different colored lines&#10;&#10;Description automatically generated">
            <a:extLst>
              <a:ext uri="{FF2B5EF4-FFF2-40B4-BE49-F238E27FC236}">
                <a16:creationId xmlns:a16="http://schemas.microsoft.com/office/drawing/2014/main" id="{182891EA-EB9B-7EB8-9E4D-AFFB248F05C2}"/>
              </a:ext>
            </a:extLst>
          </p:cNvPr>
          <p:cNvPicPr>
            <a:picLocks noChangeAspect="1"/>
          </p:cNvPicPr>
          <p:nvPr/>
        </p:nvPicPr>
        <p:blipFill>
          <a:blip r:embed="rId6"/>
          <a:stretch>
            <a:fillRect/>
          </a:stretch>
        </p:blipFill>
        <p:spPr>
          <a:xfrm>
            <a:off x="8495782" y="1557438"/>
            <a:ext cx="3639600" cy="1977285"/>
          </a:xfrm>
          <a:prstGeom prst="rect">
            <a:avLst/>
          </a:prstGeom>
          <a:ln>
            <a:solidFill>
              <a:schemeClr val="tx1">
                <a:lumMod val="65000"/>
                <a:lumOff val="35000"/>
              </a:schemeClr>
            </a:solidFill>
          </a:ln>
        </p:spPr>
      </p:pic>
      <p:cxnSp>
        <p:nvCxnSpPr>
          <p:cNvPr id="48" name="Straight Connector 47">
            <a:extLst>
              <a:ext uri="{FF2B5EF4-FFF2-40B4-BE49-F238E27FC236}">
                <a16:creationId xmlns:a16="http://schemas.microsoft.com/office/drawing/2014/main" id="{CECD07D8-D34C-A654-FBD7-15FC3984AF89}"/>
              </a:ext>
            </a:extLst>
          </p:cNvPr>
          <p:cNvCxnSpPr/>
          <p:nvPr/>
        </p:nvCxnSpPr>
        <p:spPr>
          <a:xfrm>
            <a:off x="6083015" y="925261"/>
            <a:ext cx="0" cy="5103006"/>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CD9F5DB-07B1-CEED-F749-C188D1139856}"/>
              </a:ext>
            </a:extLst>
          </p:cNvPr>
          <p:cNvSpPr txBox="1"/>
          <p:nvPr/>
        </p:nvSpPr>
        <p:spPr>
          <a:xfrm>
            <a:off x="6836675" y="3569891"/>
            <a:ext cx="4896000" cy="430887"/>
          </a:xfrm>
          <a:prstGeom prst="rect">
            <a:avLst/>
          </a:prstGeom>
          <a:noFill/>
        </p:spPr>
        <p:txBody>
          <a:bodyPr wrap="square" rtlCol="0">
            <a:spAutoFit/>
          </a:bodyPr>
          <a:lstStyle/>
          <a:p>
            <a:r>
              <a:rPr lang="en-US" sz="1100" b="1" i="1" dirty="0">
                <a:solidFill>
                  <a:schemeClr val="tx1">
                    <a:lumMod val="65000"/>
                    <a:lumOff val="35000"/>
                  </a:schemeClr>
                </a:solidFill>
                <a:latin typeface="Trebuchet MS" panose="020B0703020202090204" pitchFamily="34" charset="0"/>
              </a:rPr>
              <a:t>Figure: </a:t>
            </a:r>
            <a:r>
              <a:rPr lang="en-US" sz="1100" i="1" dirty="0">
                <a:solidFill>
                  <a:schemeClr val="tx1">
                    <a:lumMod val="65000"/>
                    <a:lumOff val="35000"/>
                  </a:schemeClr>
                </a:solidFill>
                <a:latin typeface="Trebuchet MS" panose="020B0703020202090204" pitchFamily="34" charset="0"/>
              </a:rPr>
              <a:t>Plots and trend lines of neighborhoods with low firearm-shooting related crimes in Toronto</a:t>
            </a:r>
          </a:p>
        </p:txBody>
      </p:sp>
      <p:sp>
        <p:nvSpPr>
          <p:cNvPr id="50" name="Rectangle: Rounded Corners 1">
            <a:extLst>
              <a:ext uri="{FF2B5EF4-FFF2-40B4-BE49-F238E27FC236}">
                <a16:creationId xmlns:a16="http://schemas.microsoft.com/office/drawing/2014/main" id="{5866F38C-DF0B-EC2C-D3A0-54FD0011FFAB}"/>
              </a:ext>
            </a:extLst>
          </p:cNvPr>
          <p:cNvSpPr/>
          <p:nvPr/>
        </p:nvSpPr>
        <p:spPr>
          <a:xfrm>
            <a:off x="503322" y="4244235"/>
            <a:ext cx="11159386" cy="315891"/>
          </a:xfrm>
          <a:prstGeom prst="roundRect">
            <a:avLst/>
          </a:prstGeom>
          <a:solidFill>
            <a:srgbClr val="002060"/>
          </a:solidFill>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bg1"/>
                </a:solidFill>
                <a:latin typeface="Trebuchet MS" panose="020B0703020202090204" pitchFamily="34" charset="0"/>
                <a:cs typeface="Calibri"/>
              </a:rPr>
              <a:t>Key Insights</a:t>
            </a:r>
          </a:p>
        </p:txBody>
      </p:sp>
      <p:sp>
        <p:nvSpPr>
          <p:cNvPr id="51" name="Rectangle: Rounded Corners 9">
            <a:extLst>
              <a:ext uri="{FF2B5EF4-FFF2-40B4-BE49-F238E27FC236}">
                <a16:creationId xmlns:a16="http://schemas.microsoft.com/office/drawing/2014/main" id="{E3ACBB9A-0F60-9E1B-723B-F1B1228CA9D3}"/>
              </a:ext>
            </a:extLst>
          </p:cNvPr>
          <p:cNvSpPr/>
          <p:nvPr/>
        </p:nvSpPr>
        <p:spPr>
          <a:xfrm>
            <a:off x="503322" y="4682852"/>
            <a:ext cx="5400760" cy="1438003"/>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nSpc>
                <a:spcPts val="1940"/>
              </a:lnSpc>
              <a:spcAft>
                <a:spcPts val="600"/>
              </a:spcAft>
            </a:pPr>
            <a:endParaRPr lang="en-US" sz="1200" dirty="0">
              <a:solidFill>
                <a:srgbClr val="002060"/>
              </a:solidFill>
              <a:latin typeface="Trebuchet MS" panose="020B0703020202090204" pitchFamily="34" charset="0"/>
              <a:cs typeface="Calibri" panose="020F0502020204030204"/>
            </a:endParaRPr>
          </a:p>
          <a:p>
            <a:pPr marL="285750" indent="-285750">
              <a:lnSpc>
                <a:spcPts val="1940"/>
              </a:lnSpc>
              <a:spcAft>
                <a:spcPts val="600"/>
              </a:spcAft>
              <a:buFont typeface="Wingdings"/>
              <a:buChar char="v"/>
            </a:pPr>
            <a:endParaRPr lang="en-US" sz="1200" dirty="0">
              <a:solidFill>
                <a:srgbClr val="002060"/>
              </a:solidFill>
              <a:latin typeface="Trebuchet MS" panose="020B0703020202090204" pitchFamily="34" charset="0"/>
              <a:ea typeface="+mn-lt"/>
              <a:cs typeface="+mn-lt"/>
            </a:endParaRPr>
          </a:p>
          <a:p>
            <a:pPr marL="285750" indent="-285750">
              <a:lnSpc>
                <a:spcPts val="1940"/>
              </a:lnSpc>
              <a:spcAft>
                <a:spcPts val="600"/>
              </a:spcAft>
              <a:buFont typeface="Wingdings"/>
              <a:buChar char="v"/>
            </a:pPr>
            <a:endParaRPr lang="en-US" sz="1200" dirty="0">
              <a:solidFill>
                <a:srgbClr val="002060"/>
              </a:solidFill>
              <a:latin typeface="Trebuchet MS" panose="020B0703020202090204" pitchFamily="34" charset="0"/>
              <a:ea typeface="+mn-lt"/>
              <a:cs typeface="+mn-lt"/>
            </a:endParaRPr>
          </a:p>
          <a:p>
            <a:pPr marL="171450" indent="-171450">
              <a:lnSpc>
                <a:spcPts val="1940"/>
              </a:lnSpc>
              <a:spcAft>
                <a:spcPts val="600"/>
              </a:spcAft>
              <a:buFont typeface="Arial" panose="020B0604020202020204" pitchFamily="34" charset="0"/>
              <a:buChar char="•"/>
            </a:pPr>
            <a:r>
              <a:rPr lang="en-US" sz="1200" dirty="0">
                <a:solidFill>
                  <a:srgbClr val="002060"/>
                </a:solidFill>
                <a:latin typeface="Trebuchet MS" panose="020B0703020202090204" pitchFamily="34" charset="0"/>
                <a:ea typeface="+mn-lt"/>
                <a:cs typeface="+mn-lt"/>
              </a:rPr>
              <a:t>The plot reveals persistent fluctuations in crime rates of various neighborhoods, consistently positioning them as the </a:t>
            </a:r>
            <a:r>
              <a:rPr lang="en-US" sz="1200" b="1" u="sng" dirty="0">
                <a:solidFill>
                  <a:srgbClr val="002060"/>
                </a:solidFill>
                <a:latin typeface="Trebuchet MS" panose="020B0703020202090204" pitchFamily="34" charset="0"/>
                <a:ea typeface="+mn-lt"/>
                <a:cs typeface="+mn-lt"/>
              </a:rPr>
              <a:t>neighborhood with the highest occurrence of crime</a:t>
            </a:r>
            <a:br>
              <a:rPr lang="en-US" sz="1200" dirty="0">
                <a:solidFill>
                  <a:srgbClr val="002060"/>
                </a:solidFill>
                <a:latin typeface="Trebuchet MS" panose="020B0703020202090204" pitchFamily="34" charset="0"/>
                <a:ea typeface="+mn-lt"/>
                <a:cs typeface="+mn-lt"/>
              </a:rPr>
            </a:br>
            <a:endParaRPr lang="en-US" sz="1200" dirty="0">
              <a:solidFill>
                <a:srgbClr val="002060"/>
              </a:solidFill>
              <a:latin typeface="Trebuchet MS" panose="020B0703020202090204" pitchFamily="34" charset="0"/>
              <a:ea typeface="+mn-lt"/>
              <a:cs typeface="+mn-lt"/>
            </a:endParaRPr>
          </a:p>
          <a:p>
            <a:pPr marL="171450" indent="-171450">
              <a:lnSpc>
                <a:spcPts val="1940"/>
              </a:lnSpc>
              <a:spcAft>
                <a:spcPts val="600"/>
              </a:spcAft>
              <a:buFont typeface="Arial" panose="020B0604020202020204" pitchFamily="34" charset="0"/>
              <a:buChar char="•"/>
            </a:pPr>
            <a:r>
              <a:rPr lang="en-US" sz="1200" dirty="0">
                <a:solidFill>
                  <a:srgbClr val="002060"/>
                </a:solidFill>
                <a:latin typeface="Trebuchet MS" panose="020B0703020202090204" pitchFamily="34" charset="0"/>
                <a:ea typeface="+mn-lt"/>
                <a:cs typeface="+mn-lt"/>
              </a:rPr>
              <a:t>Over the years, certain neighborhoods in these areas have shown </a:t>
            </a:r>
            <a:r>
              <a:rPr lang="en-US" sz="1200" b="1" u="sng" dirty="0">
                <a:solidFill>
                  <a:srgbClr val="002060"/>
                </a:solidFill>
                <a:latin typeface="Trebuchet MS" panose="020B0703020202090204" pitchFamily="34" charset="0"/>
                <a:ea typeface="+mn-lt"/>
                <a:cs typeface="+mn-lt"/>
              </a:rPr>
              <a:t>positive signs of decreasing crime rates</a:t>
            </a:r>
          </a:p>
          <a:p>
            <a:pPr marL="285750" indent="-285750">
              <a:lnSpc>
                <a:spcPts val="1940"/>
              </a:lnSpc>
              <a:spcAft>
                <a:spcPts val="600"/>
              </a:spcAft>
              <a:buFont typeface="Wingdings"/>
              <a:buChar char="v"/>
            </a:pPr>
            <a:endParaRPr lang="en-US" sz="1200" dirty="0">
              <a:solidFill>
                <a:srgbClr val="002060"/>
              </a:solidFill>
              <a:latin typeface="Trebuchet MS" panose="020B0703020202090204" pitchFamily="34" charset="0"/>
              <a:ea typeface="+mn-lt"/>
              <a:cs typeface="+mn-lt"/>
            </a:endParaRPr>
          </a:p>
          <a:p>
            <a:pPr marL="285750" indent="-285750">
              <a:lnSpc>
                <a:spcPts val="1940"/>
              </a:lnSpc>
              <a:spcAft>
                <a:spcPts val="600"/>
              </a:spcAft>
              <a:buFont typeface="Wingdings"/>
              <a:buChar char="v"/>
            </a:pPr>
            <a:endParaRPr lang="en-US" sz="1200" dirty="0">
              <a:solidFill>
                <a:srgbClr val="002060"/>
              </a:solidFill>
              <a:latin typeface="Trebuchet MS" panose="020B0703020202090204" pitchFamily="34" charset="0"/>
              <a:ea typeface="+mn-lt"/>
              <a:cs typeface="+mn-lt"/>
            </a:endParaRPr>
          </a:p>
          <a:p>
            <a:pPr marL="285750" indent="-285750">
              <a:lnSpc>
                <a:spcPts val="1940"/>
              </a:lnSpc>
              <a:spcAft>
                <a:spcPts val="600"/>
              </a:spcAft>
              <a:buFont typeface="Wingdings"/>
              <a:buChar char="v"/>
            </a:pPr>
            <a:endParaRPr lang="en-US" sz="1200" dirty="0">
              <a:solidFill>
                <a:srgbClr val="002060"/>
              </a:solidFill>
              <a:latin typeface="Trebuchet MS" panose="020B0703020202090204" pitchFamily="34" charset="0"/>
              <a:ea typeface="+mn-lt"/>
              <a:cs typeface="+mn-lt"/>
            </a:endParaRPr>
          </a:p>
        </p:txBody>
      </p:sp>
      <p:sp>
        <p:nvSpPr>
          <p:cNvPr id="52" name="Rectangle: Rounded Corners 10">
            <a:extLst>
              <a:ext uri="{FF2B5EF4-FFF2-40B4-BE49-F238E27FC236}">
                <a16:creationId xmlns:a16="http://schemas.microsoft.com/office/drawing/2014/main" id="{EA0C8C83-EDC5-C065-EB64-0C403D37B434}"/>
              </a:ext>
            </a:extLst>
          </p:cNvPr>
          <p:cNvSpPr/>
          <p:nvPr/>
        </p:nvSpPr>
        <p:spPr>
          <a:xfrm>
            <a:off x="6184840" y="4582704"/>
            <a:ext cx="5477857" cy="1638298"/>
          </a:xfrm>
          <a:prstGeom prst="round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171450" indent="-171450">
              <a:lnSpc>
                <a:spcPts val="1940"/>
              </a:lnSpc>
              <a:spcAft>
                <a:spcPts val="600"/>
              </a:spcAft>
              <a:buFont typeface="Arial" panose="020B0604020202020204" pitchFamily="34" charset="0"/>
              <a:buChar char="•"/>
            </a:pPr>
            <a:r>
              <a:rPr lang="en-US" sz="1200" dirty="0">
                <a:solidFill>
                  <a:srgbClr val="002060"/>
                </a:solidFill>
                <a:latin typeface="Trebuchet MS" panose="020B0703020202090204" pitchFamily="34" charset="0"/>
                <a:cs typeface="Calibri" panose="020F0502020204030204"/>
              </a:rPr>
              <a:t>Select neighborhoods experience </a:t>
            </a:r>
            <a:r>
              <a:rPr lang="en-US" sz="1200" b="1" u="sng" dirty="0">
                <a:solidFill>
                  <a:srgbClr val="002060"/>
                </a:solidFill>
                <a:latin typeface="Trebuchet MS" panose="020B0703020202090204" pitchFamily="34" charset="0"/>
                <a:cs typeface="Calibri" panose="020F0502020204030204"/>
              </a:rPr>
              <a:t>continuous fluctuations in crime </a:t>
            </a:r>
            <a:r>
              <a:rPr lang="en-US" sz="1200" dirty="0">
                <a:solidFill>
                  <a:srgbClr val="002060"/>
                </a:solidFill>
                <a:latin typeface="Trebuchet MS" panose="020B0703020202090204" pitchFamily="34" charset="0"/>
                <a:cs typeface="Calibri" panose="020F0502020204030204"/>
              </a:rPr>
              <a:t>rate, oscillating between the highest and lowest crime rates.</a:t>
            </a:r>
            <a:br>
              <a:rPr lang="en-US" sz="1200" dirty="0">
                <a:solidFill>
                  <a:srgbClr val="002060"/>
                </a:solidFill>
                <a:latin typeface="Trebuchet MS" panose="020B0703020202090204" pitchFamily="34" charset="0"/>
                <a:cs typeface="Calibri" panose="020F0502020204030204"/>
              </a:rPr>
            </a:br>
            <a:endParaRPr lang="en-US" sz="1200" dirty="0">
              <a:solidFill>
                <a:srgbClr val="002060"/>
              </a:solidFill>
              <a:latin typeface="Trebuchet MS" panose="020B0703020202090204" pitchFamily="34" charset="0"/>
              <a:cs typeface="Calibri" panose="020F0502020204030204"/>
            </a:endParaRPr>
          </a:p>
          <a:p>
            <a:pPr marL="171450" indent="-171450">
              <a:lnSpc>
                <a:spcPts val="1940"/>
              </a:lnSpc>
              <a:spcAft>
                <a:spcPts val="600"/>
              </a:spcAft>
              <a:buFont typeface="Arial" panose="020B0604020202020204" pitchFamily="34" charset="0"/>
              <a:buChar char="•"/>
            </a:pPr>
            <a:r>
              <a:rPr lang="en-US" sz="1200" dirty="0">
                <a:solidFill>
                  <a:srgbClr val="002060"/>
                </a:solidFill>
                <a:latin typeface="Trebuchet MS" panose="020B0703020202090204" pitchFamily="34" charset="0"/>
                <a:cs typeface="Calibri" panose="020F0502020204030204"/>
              </a:rPr>
              <a:t>In the low-crime neighborhoods, some </a:t>
            </a:r>
            <a:r>
              <a:rPr lang="en-US" sz="1200" b="1" u="sng" dirty="0">
                <a:solidFill>
                  <a:srgbClr val="002060"/>
                </a:solidFill>
                <a:latin typeface="Trebuchet MS" panose="020B0703020202090204" pitchFamily="34" charset="0"/>
                <a:cs typeface="Calibri" panose="020F0502020204030204"/>
              </a:rPr>
              <a:t>exhibit remarkable signs of improvement</a:t>
            </a:r>
            <a:r>
              <a:rPr lang="en-US" sz="1200" dirty="0">
                <a:solidFill>
                  <a:srgbClr val="002060"/>
                </a:solidFill>
                <a:latin typeface="Trebuchet MS" panose="020B0703020202090204" pitchFamily="34" charset="0"/>
                <a:cs typeface="Calibri" panose="020F0502020204030204"/>
              </a:rPr>
              <a:t>, reflecting positive trends in terms of crime rates.</a:t>
            </a:r>
          </a:p>
        </p:txBody>
      </p:sp>
    </p:spTree>
    <p:extLst>
      <p:ext uri="{BB962C8B-B14F-4D97-AF65-F5344CB8AC3E}">
        <p14:creationId xmlns:p14="http://schemas.microsoft.com/office/powerpoint/2010/main" val="286545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EDC094D-7398-80AA-B316-5BDF404A9535}"/>
              </a:ext>
            </a:extLst>
          </p:cNvPr>
          <p:cNvSpPr/>
          <p:nvPr/>
        </p:nvSpPr>
        <p:spPr>
          <a:xfrm>
            <a:off x="408136" y="6152444"/>
            <a:ext cx="11436701" cy="5418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3899EB-040E-DB92-019D-744EBFCB00EC}"/>
              </a:ext>
            </a:extLst>
          </p:cNvPr>
          <p:cNvSpPr/>
          <p:nvPr/>
        </p:nvSpPr>
        <p:spPr>
          <a:xfrm>
            <a:off x="347162" y="1166442"/>
            <a:ext cx="11497675" cy="659621"/>
          </a:xfrm>
          <a:prstGeom prst="rect">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500" b="1" i="1" dirty="0">
                <a:solidFill>
                  <a:schemeClr val="bg1"/>
                </a:solidFill>
                <a:latin typeface="Trebuchet MS" panose="020B0703020202090204" pitchFamily="34" charset="0"/>
              </a:rPr>
              <a:t>To predict the exact location of a potential crime occurrence using latitude and longitude values, the </a:t>
            </a:r>
            <a:r>
              <a:rPr lang="en-US" sz="1500" b="1" i="1" u="sng" dirty="0">
                <a:solidFill>
                  <a:schemeClr val="bg1"/>
                </a:solidFill>
                <a:latin typeface="Trebuchet MS" panose="020B0703020202090204" pitchFamily="34" charset="0"/>
              </a:rPr>
              <a:t>KNN regression model</a:t>
            </a:r>
            <a:r>
              <a:rPr lang="en-US" sz="1500" b="1" i="1" dirty="0">
                <a:solidFill>
                  <a:schemeClr val="bg1"/>
                </a:solidFill>
                <a:latin typeface="Trebuchet MS" panose="020B0703020202090204" pitchFamily="34" charset="0"/>
              </a:rPr>
              <a:t> commonly know as KNN regressor was used</a:t>
            </a:r>
          </a:p>
        </p:txBody>
      </p:sp>
      <p:sp>
        <p:nvSpPr>
          <p:cNvPr id="5" name="Title 1">
            <a:extLst>
              <a:ext uri="{FF2B5EF4-FFF2-40B4-BE49-F238E27FC236}">
                <a16:creationId xmlns:a16="http://schemas.microsoft.com/office/drawing/2014/main" id="{12980671-E2E5-73D6-D150-E8DBB63161F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Using historical data we curated a model to predict the area of neighborhood [latitude and longitude] to devise strategies on the best way to re-allocate Toronto police’s resources</a:t>
            </a:r>
          </a:p>
        </p:txBody>
      </p:sp>
      <p:sp>
        <p:nvSpPr>
          <p:cNvPr id="27" name="Trapezium 26">
            <a:extLst>
              <a:ext uri="{FF2B5EF4-FFF2-40B4-BE49-F238E27FC236}">
                <a16:creationId xmlns:a16="http://schemas.microsoft.com/office/drawing/2014/main" id="{37208DA6-5FBB-01ED-568B-A4B84A4B69BF}"/>
              </a:ext>
            </a:extLst>
          </p:cNvPr>
          <p:cNvSpPr/>
          <p:nvPr/>
        </p:nvSpPr>
        <p:spPr>
          <a:xfrm flipV="1">
            <a:off x="408136" y="1860394"/>
            <a:ext cx="11436701" cy="383263"/>
          </a:xfrm>
          <a:custGeom>
            <a:avLst/>
            <a:gdLst>
              <a:gd name="connsiteX0" fmla="*/ 0 w 8888819"/>
              <a:gd name="connsiteY0" fmla="*/ 606056 h 606056"/>
              <a:gd name="connsiteX1" fmla="*/ 151514 w 8888819"/>
              <a:gd name="connsiteY1" fmla="*/ 0 h 606056"/>
              <a:gd name="connsiteX2" fmla="*/ 8737305 w 8888819"/>
              <a:gd name="connsiteY2" fmla="*/ 0 h 606056"/>
              <a:gd name="connsiteX3" fmla="*/ 8888819 w 8888819"/>
              <a:gd name="connsiteY3" fmla="*/ 606056 h 606056"/>
              <a:gd name="connsiteX4" fmla="*/ 0 w 8888819"/>
              <a:gd name="connsiteY4" fmla="*/ 606056 h 606056"/>
              <a:gd name="connsiteX0" fmla="*/ 0 w 8888819"/>
              <a:gd name="connsiteY0" fmla="*/ 616689 h 616689"/>
              <a:gd name="connsiteX1" fmla="*/ 151514 w 8888819"/>
              <a:gd name="connsiteY1" fmla="*/ 10633 h 616689"/>
              <a:gd name="connsiteX2" fmla="*/ 3888858 w 8888819"/>
              <a:gd name="connsiteY2" fmla="*/ 0 h 616689"/>
              <a:gd name="connsiteX3" fmla="*/ 8888819 w 8888819"/>
              <a:gd name="connsiteY3" fmla="*/ 616689 h 616689"/>
              <a:gd name="connsiteX4" fmla="*/ 0 w 8888819"/>
              <a:gd name="connsiteY4" fmla="*/ 616689 h 616689"/>
              <a:gd name="connsiteX0" fmla="*/ 0 w 8888819"/>
              <a:gd name="connsiteY0" fmla="*/ 606056 h 606056"/>
              <a:gd name="connsiteX1" fmla="*/ 151514 w 8888819"/>
              <a:gd name="connsiteY1" fmla="*/ 0 h 606056"/>
              <a:gd name="connsiteX2" fmla="*/ 2868132 w 8888819"/>
              <a:gd name="connsiteY2" fmla="*/ 14696 h 606056"/>
              <a:gd name="connsiteX3" fmla="*/ 8888819 w 8888819"/>
              <a:gd name="connsiteY3" fmla="*/ 606056 h 606056"/>
              <a:gd name="connsiteX4" fmla="*/ 0 w 8888819"/>
              <a:gd name="connsiteY4" fmla="*/ 606056 h 60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8819" h="606056">
                <a:moveTo>
                  <a:pt x="0" y="606056"/>
                </a:moveTo>
                <a:lnTo>
                  <a:pt x="151514" y="0"/>
                </a:lnTo>
                <a:lnTo>
                  <a:pt x="2868132" y="14696"/>
                </a:lnTo>
                <a:lnTo>
                  <a:pt x="8888819" y="606056"/>
                </a:lnTo>
                <a:lnTo>
                  <a:pt x="0" y="606056"/>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Flowchart">
            <a:extLst>
              <a:ext uri="{FF2B5EF4-FFF2-40B4-BE49-F238E27FC236}">
                <a16:creationId xmlns:a16="http://schemas.microsoft.com/office/drawing/2014/main" id="{D103DFE3-F194-FE9E-4071-F1C79BCD91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136" y="1180382"/>
            <a:ext cx="645681" cy="645681"/>
          </a:xfrm>
          <a:prstGeom prst="rect">
            <a:avLst/>
          </a:prstGeom>
        </p:spPr>
      </p:pic>
      <p:pic>
        <p:nvPicPr>
          <p:cNvPr id="31" name="Picture 30">
            <a:extLst>
              <a:ext uri="{FF2B5EF4-FFF2-40B4-BE49-F238E27FC236}">
                <a16:creationId xmlns:a16="http://schemas.microsoft.com/office/drawing/2014/main" id="{3346F031-92AF-B145-573D-01B1E5CD4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046" y="2357596"/>
            <a:ext cx="1233347" cy="1161362"/>
          </a:xfrm>
          <a:prstGeom prst="rect">
            <a:avLst/>
          </a:prstGeom>
        </p:spPr>
      </p:pic>
      <p:sp>
        <p:nvSpPr>
          <p:cNvPr id="33" name="Rectangle 32">
            <a:extLst>
              <a:ext uri="{FF2B5EF4-FFF2-40B4-BE49-F238E27FC236}">
                <a16:creationId xmlns:a16="http://schemas.microsoft.com/office/drawing/2014/main" id="{EA8CC48A-9816-47BD-FF76-1EED2E1CFE73}"/>
              </a:ext>
            </a:extLst>
          </p:cNvPr>
          <p:cNvSpPr/>
          <p:nvPr/>
        </p:nvSpPr>
        <p:spPr>
          <a:xfrm>
            <a:off x="1941689" y="2383985"/>
            <a:ext cx="9886642" cy="11349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pitchFamily="2" charset="2"/>
              <a:buChar char="Ø"/>
            </a:pPr>
            <a:r>
              <a:rPr lang="en-US" sz="1400" dirty="0">
                <a:solidFill>
                  <a:schemeClr val="tx1">
                    <a:lumMod val="65000"/>
                    <a:lumOff val="35000"/>
                  </a:schemeClr>
                </a:solidFill>
                <a:latin typeface="Trebuchet MS" panose="020B0703020202090204" pitchFamily="34" charset="0"/>
                <a:ea typeface="+mn-lt"/>
                <a:cs typeface="+mn-lt"/>
              </a:rPr>
              <a:t>KNN Regressor finds K nearest data points, averages target values for predictions</a:t>
            </a:r>
          </a:p>
          <a:p>
            <a:pPr marL="285750" indent="-285750">
              <a:buFont typeface="Wingdings" pitchFamily="2" charset="2"/>
              <a:buChar char="Ø"/>
            </a:pPr>
            <a:endParaRPr lang="en-US" sz="1400" b="0" i="0" dirty="0">
              <a:solidFill>
                <a:schemeClr val="tx1">
                  <a:lumMod val="65000"/>
                  <a:lumOff val="35000"/>
                </a:schemeClr>
              </a:solidFill>
              <a:effectLst/>
              <a:latin typeface="Trebuchet MS" panose="020B0703020202090204" pitchFamily="34" charset="0"/>
              <a:ea typeface="+mn-lt"/>
              <a:cs typeface="+mn-lt"/>
            </a:endParaRPr>
          </a:p>
          <a:p>
            <a:pPr marL="285750" indent="-285750">
              <a:buFont typeface="Wingdings" pitchFamily="2" charset="2"/>
              <a:buChar char="Ø"/>
            </a:pPr>
            <a:r>
              <a:rPr lang="en-US" sz="1400" b="0" i="0" dirty="0">
                <a:solidFill>
                  <a:schemeClr val="tx1">
                    <a:lumMod val="65000"/>
                    <a:lumOff val="35000"/>
                  </a:schemeClr>
                </a:solidFill>
                <a:effectLst/>
                <a:latin typeface="Trebuchet MS" panose="020B0703020202090204" pitchFamily="34" charset="0"/>
              </a:rPr>
              <a:t>Non-parametric model used to calculate accurate latitude and longitude prediction based on data-geographical relationship.</a:t>
            </a:r>
            <a:endParaRPr lang="en-US" sz="1400" dirty="0">
              <a:solidFill>
                <a:schemeClr val="tx1">
                  <a:lumMod val="65000"/>
                  <a:lumOff val="35000"/>
                </a:schemeClr>
              </a:solidFill>
              <a:latin typeface="Trebuchet MS" panose="020B0703020202090204" pitchFamily="34" charset="0"/>
            </a:endParaRPr>
          </a:p>
        </p:txBody>
      </p:sp>
      <p:sp>
        <p:nvSpPr>
          <p:cNvPr id="2" name="TextBox 1">
            <a:extLst>
              <a:ext uri="{FF2B5EF4-FFF2-40B4-BE49-F238E27FC236}">
                <a16:creationId xmlns:a16="http://schemas.microsoft.com/office/drawing/2014/main" id="{CD86A320-61D8-857F-8B83-F532F6BBBD11}"/>
              </a:ext>
            </a:extLst>
          </p:cNvPr>
          <p:cNvSpPr txBox="1"/>
          <p:nvPr/>
        </p:nvSpPr>
        <p:spPr>
          <a:xfrm>
            <a:off x="1175657" y="5083629"/>
            <a:ext cx="628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374151"/>
              </a:solidFill>
              <a:latin typeface="Söhne"/>
            </a:endParaRPr>
          </a:p>
        </p:txBody>
      </p:sp>
      <p:sp>
        <p:nvSpPr>
          <p:cNvPr id="23" name="Right Arrow 1">
            <a:extLst>
              <a:ext uri="{FF2B5EF4-FFF2-40B4-BE49-F238E27FC236}">
                <a16:creationId xmlns:a16="http://schemas.microsoft.com/office/drawing/2014/main" id="{0C6C4151-5970-97B3-B8DB-3E6CAE773755}"/>
              </a:ext>
            </a:extLst>
          </p:cNvPr>
          <p:cNvSpPr/>
          <p:nvPr/>
        </p:nvSpPr>
        <p:spPr>
          <a:xfrm>
            <a:off x="325485" y="5422854"/>
            <a:ext cx="11515060" cy="595423"/>
          </a:xfrm>
          <a:prstGeom prst="rightArrow">
            <a:avLst>
              <a:gd name="adj1" fmla="val 50000"/>
              <a:gd name="adj2" fmla="val 110800"/>
            </a:avLst>
          </a:prstGeom>
          <a:solidFill>
            <a:schemeClr val="accent2">
              <a:lumMod val="75000"/>
            </a:schemeClr>
          </a:solidFill>
          <a:ln w="381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4A9B03-9213-BDDF-1D67-1D20A3E7EA95}"/>
              </a:ext>
            </a:extLst>
          </p:cNvPr>
          <p:cNvSpPr/>
          <p:nvPr/>
        </p:nvSpPr>
        <p:spPr>
          <a:xfrm>
            <a:off x="542259"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1</a:t>
            </a:r>
          </a:p>
        </p:txBody>
      </p:sp>
      <p:sp>
        <p:nvSpPr>
          <p:cNvPr id="4" name="Oval 3">
            <a:extLst>
              <a:ext uri="{FF2B5EF4-FFF2-40B4-BE49-F238E27FC236}">
                <a16:creationId xmlns:a16="http://schemas.microsoft.com/office/drawing/2014/main" id="{96C2714C-3E81-D55A-4193-F69AC26B49AD}"/>
              </a:ext>
            </a:extLst>
          </p:cNvPr>
          <p:cNvSpPr/>
          <p:nvPr/>
        </p:nvSpPr>
        <p:spPr>
          <a:xfrm>
            <a:off x="2521983"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2</a:t>
            </a:r>
          </a:p>
        </p:txBody>
      </p:sp>
      <p:sp>
        <p:nvSpPr>
          <p:cNvPr id="6" name="Oval 5">
            <a:extLst>
              <a:ext uri="{FF2B5EF4-FFF2-40B4-BE49-F238E27FC236}">
                <a16:creationId xmlns:a16="http://schemas.microsoft.com/office/drawing/2014/main" id="{148AB475-07F9-2185-660F-EA9337242104}"/>
              </a:ext>
            </a:extLst>
          </p:cNvPr>
          <p:cNvSpPr/>
          <p:nvPr/>
        </p:nvSpPr>
        <p:spPr>
          <a:xfrm>
            <a:off x="4501707"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3</a:t>
            </a:r>
          </a:p>
        </p:txBody>
      </p:sp>
      <p:sp>
        <p:nvSpPr>
          <p:cNvPr id="7" name="Oval 6">
            <a:extLst>
              <a:ext uri="{FF2B5EF4-FFF2-40B4-BE49-F238E27FC236}">
                <a16:creationId xmlns:a16="http://schemas.microsoft.com/office/drawing/2014/main" id="{1D6C2DF9-BF2D-298F-3D36-CCA94D72C24D}"/>
              </a:ext>
            </a:extLst>
          </p:cNvPr>
          <p:cNvSpPr/>
          <p:nvPr/>
        </p:nvSpPr>
        <p:spPr>
          <a:xfrm>
            <a:off x="6481431"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4</a:t>
            </a:r>
          </a:p>
        </p:txBody>
      </p:sp>
      <p:sp>
        <p:nvSpPr>
          <p:cNvPr id="8" name="Oval 7">
            <a:extLst>
              <a:ext uri="{FF2B5EF4-FFF2-40B4-BE49-F238E27FC236}">
                <a16:creationId xmlns:a16="http://schemas.microsoft.com/office/drawing/2014/main" id="{FF22DD51-66E7-0B73-2E2C-5E587BA5551C}"/>
              </a:ext>
            </a:extLst>
          </p:cNvPr>
          <p:cNvSpPr/>
          <p:nvPr/>
        </p:nvSpPr>
        <p:spPr>
          <a:xfrm>
            <a:off x="8461155"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5</a:t>
            </a:r>
          </a:p>
        </p:txBody>
      </p:sp>
      <p:sp>
        <p:nvSpPr>
          <p:cNvPr id="9" name="Oval 8">
            <a:extLst>
              <a:ext uri="{FF2B5EF4-FFF2-40B4-BE49-F238E27FC236}">
                <a16:creationId xmlns:a16="http://schemas.microsoft.com/office/drawing/2014/main" id="{76E1DE88-9ED1-3776-1D3D-83B07D76A79F}"/>
              </a:ext>
            </a:extLst>
          </p:cNvPr>
          <p:cNvSpPr/>
          <p:nvPr/>
        </p:nvSpPr>
        <p:spPr>
          <a:xfrm>
            <a:off x="10440881" y="5450565"/>
            <a:ext cx="540000" cy="540000"/>
          </a:xfrm>
          <a:prstGeom prst="ellipse">
            <a:avLst/>
          </a:prstGeom>
          <a:solidFill>
            <a:schemeClr val="bg1"/>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Trebuchet MS" panose="020B0703020202090204" pitchFamily="34" charset="0"/>
              </a:rPr>
              <a:t>6</a:t>
            </a:r>
          </a:p>
        </p:txBody>
      </p:sp>
      <p:cxnSp>
        <p:nvCxnSpPr>
          <p:cNvPr id="10" name="Straight Arrow Connector 9">
            <a:extLst>
              <a:ext uri="{FF2B5EF4-FFF2-40B4-BE49-F238E27FC236}">
                <a16:creationId xmlns:a16="http://schemas.microsoft.com/office/drawing/2014/main" id="{9259F9CA-058B-1242-1C2B-296DCBF29182}"/>
              </a:ext>
            </a:extLst>
          </p:cNvPr>
          <p:cNvCxnSpPr>
            <a:cxnSpLocks/>
            <a:stCxn id="3" idx="0"/>
          </p:cNvCxnSpPr>
          <p:nvPr/>
        </p:nvCxnSpPr>
        <p:spPr>
          <a:xfrm flipV="1">
            <a:off x="812259" y="5227332"/>
            <a:ext cx="0" cy="22323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432ED2-E42B-58FA-12FB-D420A3A9A037}"/>
              </a:ext>
            </a:extLst>
          </p:cNvPr>
          <p:cNvCxnSpPr>
            <a:cxnSpLocks/>
            <a:stCxn id="6" idx="0"/>
            <a:endCxn id="19" idx="2"/>
          </p:cNvCxnSpPr>
          <p:nvPr/>
        </p:nvCxnSpPr>
        <p:spPr>
          <a:xfrm flipV="1">
            <a:off x="4771707" y="5229933"/>
            <a:ext cx="0" cy="220632"/>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8DE4C9-77F6-2F2D-E84E-68A1A90D09F6}"/>
              </a:ext>
            </a:extLst>
          </p:cNvPr>
          <p:cNvCxnSpPr>
            <a:cxnSpLocks/>
            <a:stCxn id="8" idx="0"/>
            <a:endCxn id="21" idx="2"/>
          </p:cNvCxnSpPr>
          <p:nvPr/>
        </p:nvCxnSpPr>
        <p:spPr>
          <a:xfrm flipH="1" flipV="1">
            <a:off x="8731154" y="5230840"/>
            <a:ext cx="1" cy="2197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DA5F59-1E80-E231-2906-5F0FA6CE2B45}"/>
              </a:ext>
            </a:extLst>
          </p:cNvPr>
          <p:cNvCxnSpPr>
            <a:cxnSpLocks/>
            <a:stCxn id="4" idx="4"/>
            <a:endCxn id="18" idx="0"/>
          </p:cNvCxnSpPr>
          <p:nvPr/>
        </p:nvCxnSpPr>
        <p:spPr>
          <a:xfrm>
            <a:off x="2791983" y="5990565"/>
            <a:ext cx="3530" cy="29943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EB832A-0938-1462-8C62-0FF07FE4463B}"/>
              </a:ext>
            </a:extLst>
          </p:cNvPr>
          <p:cNvCxnSpPr>
            <a:cxnSpLocks/>
            <a:stCxn id="7" idx="4"/>
            <a:endCxn id="20" idx="0"/>
          </p:cNvCxnSpPr>
          <p:nvPr/>
        </p:nvCxnSpPr>
        <p:spPr>
          <a:xfrm>
            <a:off x="6751431" y="5990565"/>
            <a:ext cx="0" cy="29943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1D21CE-9E1E-3BA5-3877-37C030CD8D88}"/>
              </a:ext>
            </a:extLst>
          </p:cNvPr>
          <p:cNvCxnSpPr>
            <a:cxnSpLocks/>
            <a:stCxn id="9" idx="4"/>
            <a:endCxn id="22" idx="0"/>
          </p:cNvCxnSpPr>
          <p:nvPr/>
        </p:nvCxnSpPr>
        <p:spPr>
          <a:xfrm flipH="1">
            <a:off x="10710878" y="5990565"/>
            <a:ext cx="3" cy="29943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A20A8C8-7895-7275-316C-2C33A3350D82}"/>
              </a:ext>
            </a:extLst>
          </p:cNvPr>
          <p:cNvSpPr/>
          <p:nvPr/>
        </p:nvSpPr>
        <p:spPr>
          <a:xfrm>
            <a:off x="0" y="4863999"/>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Feature Representation</a:t>
            </a:r>
          </a:p>
        </p:txBody>
      </p:sp>
      <p:sp>
        <p:nvSpPr>
          <p:cNvPr id="18" name="Rectangle 17">
            <a:extLst>
              <a:ext uri="{FF2B5EF4-FFF2-40B4-BE49-F238E27FC236}">
                <a16:creationId xmlns:a16="http://schemas.microsoft.com/office/drawing/2014/main" id="{E0F4A017-C683-EC8F-B3E8-B49ADB38BCE1}"/>
              </a:ext>
            </a:extLst>
          </p:cNvPr>
          <p:cNvSpPr/>
          <p:nvPr/>
        </p:nvSpPr>
        <p:spPr>
          <a:xfrm>
            <a:off x="1678060" y="6290000"/>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Similarity Measure</a:t>
            </a:r>
          </a:p>
        </p:txBody>
      </p:sp>
      <p:sp>
        <p:nvSpPr>
          <p:cNvPr id="19" name="Rectangle 18">
            <a:extLst>
              <a:ext uri="{FF2B5EF4-FFF2-40B4-BE49-F238E27FC236}">
                <a16:creationId xmlns:a16="http://schemas.microsoft.com/office/drawing/2014/main" id="{7BDFC9A7-BE76-3E7A-4100-792EE2FF2314}"/>
              </a:ext>
            </a:extLst>
          </p:cNvPr>
          <p:cNvSpPr/>
          <p:nvPr/>
        </p:nvSpPr>
        <p:spPr>
          <a:xfrm>
            <a:off x="3654254" y="4866600"/>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Selecting K value</a:t>
            </a:r>
          </a:p>
        </p:txBody>
      </p:sp>
      <p:sp>
        <p:nvSpPr>
          <p:cNvPr id="20" name="Rectangle 19">
            <a:extLst>
              <a:ext uri="{FF2B5EF4-FFF2-40B4-BE49-F238E27FC236}">
                <a16:creationId xmlns:a16="http://schemas.microsoft.com/office/drawing/2014/main" id="{6AB41577-02FB-73D7-C800-8A0D874B9B84}"/>
              </a:ext>
            </a:extLst>
          </p:cNvPr>
          <p:cNvSpPr/>
          <p:nvPr/>
        </p:nvSpPr>
        <p:spPr>
          <a:xfrm>
            <a:off x="5633978" y="6290000"/>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Finding K-Nearest Neighbor</a:t>
            </a:r>
          </a:p>
        </p:txBody>
      </p:sp>
      <p:sp>
        <p:nvSpPr>
          <p:cNvPr id="21" name="Rectangle 20">
            <a:extLst>
              <a:ext uri="{FF2B5EF4-FFF2-40B4-BE49-F238E27FC236}">
                <a16:creationId xmlns:a16="http://schemas.microsoft.com/office/drawing/2014/main" id="{9B2516F7-21B0-924E-8557-C0869D148D19}"/>
              </a:ext>
            </a:extLst>
          </p:cNvPr>
          <p:cNvSpPr/>
          <p:nvPr/>
        </p:nvSpPr>
        <p:spPr>
          <a:xfrm>
            <a:off x="7613701" y="4867507"/>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Predicting Latitude and Longitude</a:t>
            </a:r>
          </a:p>
        </p:txBody>
      </p:sp>
      <p:sp>
        <p:nvSpPr>
          <p:cNvPr id="22" name="Rectangle 21">
            <a:extLst>
              <a:ext uri="{FF2B5EF4-FFF2-40B4-BE49-F238E27FC236}">
                <a16:creationId xmlns:a16="http://schemas.microsoft.com/office/drawing/2014/main" id="{3A03E0AC-9F9A-D727-3D8B-CD90DDEAFCC4}"/>
              </a:ext>
            </a:extLst>
          </p:cNvPr>
          <p:cNvSpPr/>
          <p:nvPr/>
        </p:nvSpPr>
        <p:spPr>
          <a:xfrm>
            <a:off x="9593425" y="6290000"/>
            <a:ext cx="2234906" cy="3633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Trebuchet MS" panose="020B0703020202090204" pitchFamily="34" charset="0"/>
              </a:rPr>
              <a:t>Making Proactive Measures</a:t>
            </a:r>
          </a:p>
        </p:txBody>
      </p:sp>
      <p:sp>
        <p:nvSpPr>
          <p:cNvPr id="39" name="Rectangle 38">
            <a:extLst>
              <a:ext uri="{FF2B5EF4-FFF2-40B4-BE49-F238E27FC236}">
                <a16:creationId xmlns:a16="http://schemas.microsoft.com/office/drawing/2014/main" id="{2DFBD86A-F1C8-1865-7629-536FF0B18B9B}"/>
              </a:ext>
            </a:extLst>
          </p:cNvPr>
          <p:cNvSpPr/>
          <p:nvPr/>
        </p:nvSpPr>
        <p:spPr>
          <a:xfrm>
            <a:off x="3889021" y="4326600"/>
            <a:ext cx="4413955" cy="363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u="sng" dirty="0">
                <a:solidFill>
                  <a:schemeClr val="accent2">
                    <a:lumMod val="75000"/>
                  </a:schemeClr>
                </a:solidFill>
                <a:latin typeface="Trebuchet MS" panose="020B0703020202090204" pitchFamily="34" charset="0"/>
              </a:rPr>
              <a:t>Approach followed to build the KNN model</a:t>
            </a:r>
          </a:p>
        </p:txBody>
      </p:sp>
      <p:cxnSp>
        <p:nvCxnSpPr>
          <p:cNvPr id="40" name="Straight Connector 39">
            <a:extLst>
              <a:ext uri="{FF2B5EF4-FFF2-40B4-BE49-F238E27FC236}">
                <a16:creationId xmlns:a16="http://schemas.microsoft.com/office/drawing/2014/main" id="{055EA96E-8592-8D62-5CD6-049548E2B76C}"/>
              </a:ext>
            </a:extLst>
          </p:cNvPr>
          <p:cNvCxnSpPr>
            <a:cxnSpLocks/>
          </p:cNvCxnSpPr>
          <p:nvPr/>
        </p:nvCxnSpPr>
        <p:spPr>
          <a:xfrm>
            <a:off x="347162" y="4199467"/>
            <a:ext cx="1132554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898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CAD439A-5CB1-C678-CDAA-37B9341ADBE8}"/>
              </a:ext>
            </a:extLst>
          </p:cNvPr>
          <p:cNvSpPr/>
          <p:nvPr/>
        </p:nvSpPr>
        <p:spPr>
          <a:xfrm>
            <a:off x="372533" y="1095393"/>
            <a:ext cx="5159024" cy="13462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2980671-E2E5-73D6-D150-E8DBB63161F7}"/>
              </a:ext>
            </a:extLst>
          </p:cNvPr>
          <p:cNvSpPr txBox="1">
            <a:spLocks/>
          </p:cNvSpPr>
          <p:nvPr/>
        </p:nvSpPr>
        <p:spPr>
          <a:xfrm>
            <a:off x="207580" y="249513"/>
            <a:ext cx="11815088"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R-squared and MSE values indicate that the model performs well in high crime areas while performs moderately in low crime areas in predicting the location of potential crime occurrences</a:t>
            </a:r>
          </a:p>
        </p:txBody>
      </p:sp>
      <p:sp>
        <p:nvSpPr>
          <p:cNvPr id="17" name="TextBox 16">
            <a:extLst>
              <a:ext uri="{FF2B5EF4-FFF2-40B4-BE49-F238E27FC236}">
                <a16:creationId xmlns:a16="http://schemas.microsoft.com/office/drawing/2014/main" id="{5344671B-980F-E22D-9CB2-4E3E1D4517F8}"/>
              </a:ext>
            </a:extLst>
          </p:cNvPr>
          <p:cNvSpPr txBox="1"/>
          <p:nvPr/>
        </p:nvSpPr>
        <p:spPr>
          <a:xfrm>
            <a:off x="637033" y="2526602"/>
            <a:ext cx="4621619" cy="461665"/>
          </a:xfrm>
          <a:prstGeom prst="rect">
            <a:avLst/>
          </a:prstGeom>
          <a:noFill/>
        </p:spPr>
        <p:txBody>
          <a:bodyPr wrap="square" rtlCol="0">
            <a:spAutoFit/>
          </a:bodyPr>
          <a:lstStyle/>
          <a:p>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Snapshot of R-squared and MSE values for the KNN regression model for </a:t>
            </a:r>
            <a:r>
              <a:rPr lang="en-US" sz="1200" b="1" i="1" u="sng" dirty="0">
                <a:solidFill>
                  <a:schemeClr val="tx1">
                    <a:lumMod val="65000"/>
                    <a:lumOff val="35000"/>
                  </a:schemeClr>
                </a:solidFill>
                <a:latin typeface="Trebuchet MS" panose="020B0703020202090204" pitchFamily="34" charset="0"/>
              </a:rPr>
              <a:t>high-crime neighborhoods</a:t>
            </a:r>
          </a:p>
        </p:txBody>
      </p:sp>
      <p:sp>
        <p:nvSpPr>
          <p:cNvPr id="18" name="TextBox 17">
            <a:extLst>
              <a:ext uri="{FF2B5EF4-FFF2-40B4-BE49-F238E27FC236}">
                <a16:creationId xmlns:a16="http://schemas.microsoft.com/office/drawing/2014/main" id="{EDAAD9A4-BC40-82C6-5F6A-914BAA10CD0D}"/>
              </a:ext>
            </a:extLst>
          </p:cNvPr>
          <p:cNvSpPr txBox="1"/>
          <p:nvPr/>
        </p:nvSpPr>
        <p:spPr>
          <a:xfrm>
            <a:off x="326825" y="3203219"/>
            <a:ext cx="5242036" cy="2349169"/>
          </a:xfrm>
          <a:prstGeom prst="rect">
            <a:avLst/>
          </a:prstGeom>
          <a:solidFill>
            <a:schemeClr val="bg1"/>
          </a:solidFill>
          <a:effectLst/>
        </p:spPr>
        <p:txBody>
          <a:bodyPr wrap="square" rtlCol="0">
            <a:spAutoFit/>
          </a:bodyPr>
          <a:lstStyle/>
          <a:p>
            <a:pPr>
              <a:lnSpc>
                <a:spcPts val="2040"/>
              </a:lnSpc>
              <a:spcAft>
                <a:spcPts val="600"/>
              </a:spcAft>
            </a:pPr>
            <a:r>
              <a:rPr lang="en-US" sz="1300" b="1" dirty="0">
                <a:solidFill>
                  <a:srgbClr val="002060"/>
                </a:solidFill>
                <a:latin typeface="Trebuchet MS" panose="020B0703020202090204" pitchFamily="34" charset="0"/>
              </a:rPr>
              <a:t>An R-squared value of 0.93 and 0.84 for longitudes and latitudes indicates that </a:t>
            </a:r>
          </a:p>
          <a:p>
            <a:pPr marL="171450" indent="-171450">
              <a:lnSpc>
                <a:spcPts val="2040"/>
              </a:lnSpc>
              <a:spcAft>
                <a:spcPts val="600"/>
              </a:spcAft>
              <a:buFont typeface="Arial" panose="020B0604020202020204" pitchFamily="34" charset="0"/>
              <a:buChar char="•"/>
            </a:pPr>
            <a:r>
              <a:rPr lang="en-US" sz="1300" dirty="0">
                <a:solidFill>
                  <a:srgbClr val="002060"/>
                </a:solidFill>
                <a:latin typeface="Trebuchet MS" panose="020B0703020202090204" pitchFamily="34" charset="0"/>
              </a:rPr>
              <a:t>The model captures a large proportion of the variability in the target variable</a:t>
            </a:r>
          </a:p>
          <a:p>
            <a:pPr marL="171450" indent="-171450">
              <a:lnSpc>
                <a:spcPts val="2040"/>
              </a:lnSpc>
              <a:spcAft>
                <a:spcPts val="600"/>
              </a:spcAft>
              <a:buFont typeface="Arial" panose="020B0604020202020204" pitchFamily="34" charset="0"/>
              <a:buChar char="•"/>
            </a:pPr>
            <a:r>
              <a:rPr lang="en-US" sz="1300" dirty="0">
                <a:solidFill>
                  <a:srgbClr val="002060"/>
                </a:solidFill>
                <a:latin typeface="Trebuchet MS" panose="020B0703020202090204" pitchFamily="34" charset="0"/>
              </a:rPr>
              <a:t>Independent variables are doing a good job of explaining the variation in the dependent variable</a:t>
            </a:r>
          </a:p>
          <a:p>
            <a:pPr marL="171450" indent="-171450">
              <a:lnSpc>
                <a:spcPts val="2040"/>
              </a:lnSpc>
              <a:spcAft>
                <a:spcPts val="600"/>
              </a:spcAft>
              <a:buFont typeface="Arial" panose="020B0604020202020204" pitchFamily="34" charset="0"/>
              <a:buChar char="•"/>
            </a:pPr>
            <a:r>
              <a:rPr lang="en-IN" sz="1300" dirty="0">
                <a:solidFill>
                  <a:srgbClr val="002060"/>
                </a:solidFill>
                <a:effectLst/>
                <a:latin typeface="Trebuchet MS" panose="020B0703020202090204" pitchFamily="34" charset="0"/>
              </a:rPr>
              <a:t>93% and 84% of the variance respectively in the dependent variable is explained by the independent variables in the model</a:t>
            </a:r>
            <a:endParaRPr lang="en-US" sz="1300" dirty="0">
              <a:solidFill>
                <a:srgbClr val="002060"/>
              </a:solidFill>
              <a:latin typeface="Trebuchet MS" panose="020B0703020202090204" pitchFamily="34" charset="0"/>
            </a:endParaRPr>
          </a:p>
        </p:txBody>
      </p:sp>
      <p:pic>
        <p:nvPicPr>
          <p:cNvPr id="26" name="Picture 25">
            <a:extLst>
              <a:ext uri="{FF2B5EF4-FFF2-40B4-BE49-F238E27FC236}">
                <a16:creationId xmlns:a16="http://schemas.microsoft.com/office/drawing/2014/main" id="{9AEE1CAC-E24A-03C6-E3F9-816FBDCFD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57" y="1180402"/>
            <a:ext cx="4943772" cy="1167686"/>
          </a:xfrm>
          <a:prstGeom prst="rect">
            <a:avLst/>
          </a:prstGeom>
        </p:spPr>
      </p:pic>
      <p:sp>
        <p:nvSpPr>
          <p:cNvPr id="32" name="Rectangle 31">
            <a:extLst>
              <a:ext uri="{FF2B5EF4-FFF2-40B4-BE49-F238E27FC236}">
                <a16:creationId xmlns:a16="http://schemas.microsoft.com/office/drawing/2014/main" id="{BBD6C40A-7173-63BA-879C-22754F3AB48B}"/>
              </a:ext>
            </a:extLst>
          </p:cNvPr>
          <p:cNvSpPr/>
          <p:nvPr/>
        </p:nvSpPr>
        <p:spPr>
          <a:xfrm>
            <a:off x="6660443" y="1090141"/>
            <a:ext cx="5159024" cy="1346200"/>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9512583-AF6A-3335-8A92-BA03D4451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22" y="1180402"/>
            <a:ext cx="4937065" cy="1170000"/>
          </a:xfrm>
          <a:prstGeom prst="rect">
            <a:avLst/>
          </a:prstGeom>
        </p:spPr>
      </p:pic>
      <p:sp>
        <p:nvSpPr>
          <p:cNvPr id="33" name="TextBox 32">
            <a:extLst>
              <a:ext uri="{FF2B5EF4-FFF2-40B4-BE49-F238E27FC236}">
                <a16:creationId xmlns:a16="http://schemas.microsoft.com/office/drawing/2014/main" id="{66F1D8C9-C06A-E24D-84C7-78379F80A99D}"/>
              </a:ext>
            </a:extLst>
          </p:cNvPr>
          <p:cNvSpPr txBox="1"/>
          <p:nvPr/>
        </p:nvSpPr>
        <p:spPr>
          <a:xfrm>
            <a:off x="6623141" y="3203219"/>
            <a:ext cx="5242036" cy="2015745"/>
          </a:xfrm>
          <a:prstGeom prst="rect">
            <a:avLst/>
          </a:prstGeom>
          <a:solidFill>
            <a:schemeClr val="bg1"/>
          </a:solidFill>
          <a:effectLst/>
        </p:spPr>
        <p:txBody>
          <a:bodyPr wrap="square" rtlCol="0">
            <a:spAutoFit/>
          </a:bodyPr>
          <a:lstStyle/>
          <a:p>
            <a:pPr>
              <a:lnSpc>
                <a:spcPts val="2040"/>
              </a:lnSpc>
              <a:spcAft>
                <a:spcPts val="600"/>
              </a:spcAft>
            </a:pPr>
            <a:r>
              <a:rPr lang="en-US" sz="1300" b="1" dirty="0">
                <a:solidFill>
                  <a:srgbClr val="002060"/>
                </a:solidFill>
                <a:latin typeface="Trebuchet MS" panose="020B0703020202090204" pitchFamily="34" charset="0"/>
              </a:rPr>
              <a:t>An R-squared value of 0.59 and 0.47 for longitudes and latitudes indicates that </a:t>
            </a:r>
          </a:p>
          <a:p>
            <a:pPr marL="171450" indent="-171450">
              <a:lnSpc>
                <a:spcPts val="2040"/>
              </a:lnSpc>
              <a:spcAft>
                <a:spcPts val="600"/>
              </a:spcAft>
              <a:buFont typeface="Arial" panose="020B0604020202020204" pitchFamily="34" charset="0"/>
              <a:buChar char="•"/>
            </a:pPr>
            <a:r>
              <a:rPr lang="en-US" sz="1300" dirty="0">
                <a:solidFill>
                  <a:srgbClr val="002060"/>
                </a:solidFill>
                <a:latin typeface="Trebuchet MS" panose="020B0703020202090204" pitchFamily="34" charset="0"/>
              </a:rPr>
              <a:t>The model has some level of predictive power but is not able to fully capture all complexities</a:t>
            </a:r>
          </a:p>
          <a:p>
            <a:pPr marL="171450" indent="-171450">
              <a:lnSpc>
                <a:spcPts val="2040"/>
              </a:lnSpc>
              <a:spcAft>
                <a:spcPts val="600"/>
              </a:spcAft>
              <a:buFont typeface="Arial" panose="020B0604020202020204" pitchFamily="34" charset="0"/>
              <a:buChar char="•"/>
            </a:pPr>
            <a:r>
              <a:rPr lang="en-IN" sz="1300" dirty="0">
                <a:solidFill>
                  <a:srgbClr val="002060"/>
                </a:solidFill>
                <a:latin typeface="Trebuchet MS" panose="020B0703020202090204" pitchFamily="34" charset="0"/>
              </a:rPr>
              <a:t>59</a:t>
            </a:r>
            <a:r>
              <a:rPr lang="en-IN" sz="1300" dirty="0">
                <a:solidFill>
                  <a:srgbClr val="002060"/>
                </a:solidFill>
                <a:effectLst/>
                <a:latin typeface="Trebuchet MS" panose="020B0703020202090204" pitchFamily="34" charset="0"/>
              </a:rPr>
              <a:t>% and 47% of the variance respectively shows that the model captures ~half of the variability in predictive values using actua</a:t>
            </a:r>
            <a:r>
              <a:rPr lang="en-IN" sz="1300" dirty="0">
                <a:solidFill>
                  <a:srgbClr val="002060"/>
                </a:solidFill>
                <a:latin typeface="Trebuchet MS" panose="020B0703020202090204" pitchFamily="34" charset="0"/>
              </a:rPr>
              <a:t>l values</a:t>
            </a:r>
            <a:endParaRPr lang="en-US" sz="1300" dirty="0">
              <a:solidFill>
                <a:srgbClr val="002060"/>
              </a:solidFill>
              <a:latin typeface="Trebuchet MS" panose="020B0703020202090204" pitchFamily="34" charset="0"/>
            </a:endParaRPr>
          </a:p>
        </p:txBody>
      </p:sp>
      <p:sp>
        <p:nvSpPr>
          <p:cNvPr id="34" name="TextBox 33">
            <a:extLst>
              <a:ext uri="{FF2B5EF4-FFF2-40B4-BE49-F238E27FC236}">
                <a16:creationId xmlns:a16="http://schemas.microsoft.com/office/drawing/2014/main" id="{F398D5D8-A5A2-99C8-509F-99D52F47A86E}"/>
              </a:ext>
            </a:extLst>
          </p:cNvPr>
          <p:cNvSpPr txBox="1"/>
          <p:nvPr/>
        </p:nvSpPr>
        <p:spPr>
          <a:xfrm>
            <a:off x="6933350" y="2526602"/>
            <a:ext cx="4621619" cy="461665"/>
          </a:xfrm>
          <a:prstGeom prst="rect">
            <a:avLst/>
          </a:prstGeom>
          <a:noFill/>
        </p:spPr>
        <p:txBody>
          <a:bodyPr wrap="square" rtlCol="0">
            <a:spAutoFit/>
          </a:bodyPr>
          <a:lstStyle/>
          <a:p>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Snapshot of R-squared and MSE values for the KNN regression model for </a:t>
            </a:r>
            <a:r>
              <a:rPr lang="en-US" sz="1200" b="1" i="1" u="sng" dirty="0">
                <a:solidFill>
                  <a:schemeClr val="tx1">
                    <a:lumMod val="65000"/>
                    <a:lumOff val="35000"/>
                  </a:schemeClr>
                </a:solidFill>
                <a:latin typeface="Trebuchet MS" panose="020B0703020202090204" pitchFamily="34" charset="0"/>
              </a:rPr>
              <a:t>low-crime neighborhoods</a:t>
            </a:r>
          </a:p>
        </p:txBody>
      </p:sp>
      <p:sp>
        <p:nvSpPr>
          <p:cNvPr id="35" name="Rounded Rectangular Callout 34">
            <a:extLst>
              <a:ext uri="{FF2B5EF4-FFF2-40B4-BE49-F238E27FC236}">
                <a16:creationId xmlns:a16="http://schemas.microsoft.com/office/drawing/2014/main" id="{E9D1ED71-E178-A545-C595-049171D18419}"/>
              </a:ext>
            </a:extLst>
          </p:cNvPr>
          <p:cNvSpPr/>
          <p:nvPr/>
        </p:nvSpPr>
        <p:spPr>
          <a:xfrm>
            <a:off x="6933350" y="5396089"/>
            <a:ext cx="4775137" cy="801511"/>
          </a:xfrm>
          <a:prstGeom prst="wedgeRoundRectCallout">
            <a:avLst>
              <a:gd name="adj1" fmla="val -28398"/>
              <a:gd name="adj2" fmla="val -77537"/>
              <a:gd name="adj3" fmla="val 16667"/>
            </a:avLst>
          </a:prstGeom>
          <a:solidFill>
            <a:srgbClr val="FFD7D5"/>
          </a:solid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i="1" dirty="0">
                <a:solidFill>
                  <a:schemeClr val="tx1">
                    <a:lumMod val="65000"/>
                    <a:lumOff val="35000"/>
                  </a:schemeClr>
                </a:solidFill>
                <a:latin typeface="Trebuchet MS" panose="020B0703020202090204" pitchFamily="34" charset="0"/>
              </a:rPr>
              <a:t>Due to lack of diverse data points given a small dataset of low crime neighborhoods the model’s performance is impacted negatively, leading to lower R-squared values</a:t>
            </a:r>
          </a:p>
        </p:txBody>
      </p:sp>
    </p:spTree>
    <p:extLst>
      <p:ext uri="{BB962C8B-B14F-4D97-AF65-F5344CB8AC3E}">
        <p14:creationId xmlns:p14="http://schemas.microsoft.com/office/powerpoint/2010/main" val="232298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D8257BCE-3C01-0401-254F-6EBF7B8BE612}"/>
              </a:ext>
            </a:extLst>
          </p:cNvPr>
          <p:cNvCxnSpPr>
            <a:cxnSpLocks/>
            <a:stCxn id="41" idx="1"/>
          </p:cNvCxnSpPr>
          <p:nvPr/>
        </p:nvCxnSpPr>
        <p:spPr>
          <a:xfrm>
            <a:off x="1655073" y="4807889"/>
            <a:ext cx="7465778" cy="0"/>
          </a:xfrm>
          <a:prstGeom prst="line">
            <a:avLst/>
          </a:prstGeom>
          <a:ln w="1905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4FFE468-74AE-2DE4-26F2-817701315762}"/>
              </a:ext>
            </a:extLst>
          </p:cNvPr>
          <p:cNvCxnSpPr>
            <a:cxnSpLocks/>
            <a:stCxn id="8" idx="1"/>
          </p:cNvCxnSpPr>
          <p:nvPr/>
        </p:nvCxnSpPr>
        <p:spPr>
          <a:xfrm>
            <a:off x="1655073" y="2338336"/>
            <a:ext cx="7454203" cy="0"/>
          </a:xfrm>
          <a:prstGeom prst="line">
            <a:avLst/>
          </a:prstGeom>
          <a:ln w="1905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D983AD6-03E0-23AE-2EA1-DB2177EE7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127" y="1472763"/>
            <a:ext cx="3123812" cy="1731144"/>
          </a:xfrm>
          <a:prstGeom prst="rect">
            <a:avLst/>
          </a:prstGeom>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B257BC1F-615B-A845-CAFA-EA30CC7BD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073" y="1472763"/>
            <a:ext cx="3125270" cy="1731145"/>
          </a:xfrm>
          <a:prstGeom prst="rect">
            <a:avLst/>
          </a:prstGeom>
          <a:ln>
            <a:noFill/>
          </a:ln>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C0FD9F4B-DB0F-97C0-5E25-23202AF08963}"/>
              </a:ext>
            </a:extLst>
          </p:cNvPr>
          <p:cNvSpPr txBox="1"/>
          <p:nvPr/>
        </p:nvSpPr>
        <p:spPr>
          <a:xfrm>
            <a:off x="1655073" y="3249096"/>
            <a:ext cx="3125270" cy="461665"/>
          </a:xfrm>
          <a:prstGeom prst="rect">
            <a:avLst/>
          </a:prstGeom>
          <a:noFill/>
        </p:spPr>
        <p:txBody>
          <a:bodyPr wrap="square" rtlCol="0">
            <a:spAutoFit/>
          </a:bodyPr>
          <a:lstStyle/>
          <a:p>
            <a:pPr algn="ctr"/>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‘Actual’ latitude and longitude values </a:t>
            </a:r>
          </a:p>
        </p:txBody>
      </p:sp>
      <p:sp>
        <p:nvSpPr>
          <p:cNvPr id="3" name="Title 1">
            <a:extLst>
              <a:ext uri="{FF2B5EF4-FFF2-40B4-BE49-F238E27FC236}">
                <a16:creationId xmlns:a16="http://schemas.microsoft.com/office/drawing/2014/main" id="{6D907B19-44CF-27B4-918A-FBF0C5A15C44}"/>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The KNN regression model upon testing indicates its impressive proficiency to predict latitude and longitude values of potential crime locations based on the given historical data</a:t>
            </a:r>
          </a:p>
        </p:txBody>
      </p:sp>
      <p:sp>
        <p:nvSpPr>
          <p:cNvPr id="22" name="Rounded Rectangle 21">
            <a:extLst>
              <a:ext uri="{FF2B5EF4-FFF2-40B4-BE49-F238E27FC236}">
                <a16:creationId xmlns:a16="http://schemas.microsoft.com/office/drawing/2014/main" id="{4049E335-C7CB-8721-79E6-6D59C1AB7381}"/>
              </a:ext>
            </a:extLst>
          </p:cNvPr>
          <p:cNvSpPr/>
          <p:nvPr/>
        </p:nvSpPr>
        <p:spPr>
          <a:xfrm>
            <a:off x="-13242" y="2485090"/>
            <a:ext cx="1668310" cy="379093"/>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i="1" dirty="0">
                <a:solidFill>
                  <a:schemeClr val="tx1">
                    <a:lumMod val="65000"/>
                    <a:lumOff val="35000"/>
                  </a:schemeClr>
                </a:solidFill>
                <a:latin typeface="Trebuchet MS" panose="020B0703020202090204" pitchFamily="34" charset="0"/>
              </a:rPr>
              <a:t>High Crime Occurring Neighborhoods </a:t>
            </a:r>
          </a:p>
        </p:txBody>
      </p:sp>
      <p:sp>
        <p:nvSpPr>
          <p:cNvPr id="32" name="TextBox 31">
            <a:extLst>
              <a:ext uri="{FF2B5EF4-FFF2-40B4-BE49-F238E27FC236}">
                <a16:creationId xmlns:a16="http://schemas.microsoft.com/office/drawing/2014/main" id="{1AB332A0-5A19-1B42-1464-265DB5242654}"/>
              </a:ext>
            </a:extLst>
          </p:cNvPr>
          <p:cNvSpPr txBox="1"/>
          <p:nvPr/>
        </p:nvSpPr>
        <p:spPr>
          <a:xfrm>
            <a:off x="5283675" y="3230423"/>
            <a:ext cx="3125270" cy="461665"/>
          </a:xfrm>
          <a:prstGeom prst="rect">
            <a:avLst/>
          </a:prstGeom>
          <a:noFill/>
        </p:spPr>
        <p:txBody>
          <a:bodyPr wrap="square" rtlCol="0">
            <a:spAutoFit/>
          </a:bodyPr>
          <a:lstStyle/>
          <a:p>
            <a:pPr algn="ctr"/>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‘Predicted’ latitude and longitude values </a:t>
            </a:r>
          </a:p>
        </p:txBody>
      </p:sp>
      <p:pic>
        <p:nvPicPr>
          <p:cNvPr id="38" name="Graphic 37" descr="Bar graph with downward trend">
            <a:extLst>
              <a:ext uri="{FF2B5EF4-FFF2-40B4-BE49-F238E27FC236}">
                <a16:creationId xmlns:a16="http://schemas.microsoft.com/office/drawing/2014/main" id="{BB796EE2-3C86-8A1D-DBBC-FBFC47273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457" y="4425644"/>
            <a:ext cx="576000" cy="576000"/>
          </a:xfrm>
          <a:prstGeom prst="rect">
            <a:avLst/>
          </a:prstGeom>
        </p:spPr>
      </p:pic>
      <p:pic>
        <p:nvPicPr>
          <p:cNvPr id="40" name="Graphic 39" descr="Bar graph with upward trend">
            <a:extLst>
              <a:ext uri="{FF2B5EF4-FFF2-40B4-BE49-F238E27FC236}">
                <a16:creationId xmlns:a16="http://schemas.microsoft.com/office/drawing/2014/main" id="{86FFC806-BE2A-8DE3-80B7-18A6776E12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457" y="1959289"/>
            <a:ext cx="576000" cy="576000"/>
          </a:xfrm>
          <a:prstGeom prst="rect">
            <a:avLst/>
          </a:prstGeom>
        </p:spPr>
      </p:pic>
      <p:pic>
        <p:nvPicPr>
          <p:cNvPr id="41" name="Picture 40" descr="A map with blue pins&#10;&#10;Description automatically generated">
            <a:extLst>
              <a:ext uri="{FF2B5EF4-FFF2-40B4-BE49-F238E27FC236}">
                <a16:creationId xmlns:a16="http://schemas.microsoft.com/office/drawing/2014/main" id="{EBD338DF-823A-0B58-5E8F-8C7C169F14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5073" y="3940179"/>
            <a:ext cx="3125270" cy="1735420"/>
          </a:xfrm>
          <a:prstGeom prst="rect">
            <a:avLst/>
          </a:prstGeom>
          <a:ln>
            <a:noFill/>
          </a:ln>
          <a:effectLst>
            <a:outerShdw blurRad="63500" sx="102000" sy="102000" algn="ctr" rotWithShape="0">
              <a:prstClr val="black">
                <a:alpha val="40000"/>
              </a:prstClr>
            </a:outerShdw>
          </a:effectLst>
        </p:spPr>
      </p:pic>
      <p:pic>
        <p:nvPicPr>
          <p:cNvPr id="42" name="Picture 41">
            <a:extLst>
              <a:ext uri="{FF2B5EF4-FFF2-40B4-BE49-F238E27FC236}">
                <a16:creationId xmlns:a16="http://schemas.microsoft.com/office/drawing/2014/main" id="{92D8FFAB-D630-0E81-C32E-5FFC05194E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3669" y="3940179"/>
            <a:ext cx="3125270" cy="1728000"/>
          </a:xfrm>
          <a:prstGeom prst="rect">
            <a:avLst/>
          </a:prstGeom>
          <a:ln>
            <a:noFill/>
          </a:ln>
          <a:effectLst>
            <a:outerShdw blurRad="63500" sx="102000" sy="102000" algn="ctr" rotWithShape="0">
              <a:prstClr val="black">
                <a:alpha val="40000"/>
              </a:prstClr>
            </a:outerShdw>
          </a:effectLst>
        </p:spPr>
      </p:pic>
      <p:sp>
        <p:nvSpPr>
          <p:cNvPr id="45" name="Rounded Rectangle 44">
            <a:extLst>
              <a:ext uri="{FF2B5EF4-FFF2-40B4-BE49-F238E27FC236}">
                <a16:creationId xmlns:a16="http://schemas.microsoft.com/office/drawing/2014/main" id="{13408326-B416-B864-61D8-DFC8DC7A68B2}"/>
              </a:ext>
            </a:extLst>
          </p:cNvPr>
          <p:cNvSpPr/>
          <p:nvPr/>
        </p:nvSpPr>
        <p:spPr>
          <a:xfrm>
            <a:off x="-8160" y="5001644"/>
            <a:ext cx="1668310" cy="379093"/>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i="1" dirty="0">
                <a:solidFill>
                  <a:schemeClr val="tx1">
                    <a:lumMod val="65000"/>
                    <a:lumOff val="35000"/>
                  </a:schemeClr>
                </a:solidFill>
                <a:latin typeface="Trebuchet MS" panose="020B0703020202090204" pitchFamily="34" charset="0"/>
              </a:rPr>
              <a:t>Low Crime Occurring Neighborhoods </a:t>
            </a:r>
          </a:p>
        </p:txBody>
      </p:sp>
      <p:sp>
        <p:nvSpPr>
          <p:cNvPr id="46" name="TextBox 45">
            <a:extLst>
              <a:ext uri="{FF2B5EF4-FFF2-40B4-BE49-F238E27FC236}">
                <a16:creationId xmlns:a16="http://schemas.microsoft.com/office/drawing/2014/main" id="{54554190-5BC0-3C93-A256-4F3337E1EF43}"/>
              </a:ext>
            </a:extLst>
          </p:cNvPr>
          <p:cNvSpPr txBox="1"/>
          <p:nvPr/>
        </p:nvSpPr>
        <p:spPr>
          <a:xfrm>
            <a:off x="1655067" y="5726827"/>
            <a:ext cx="3125270" cy="461665"/>
          </a:xfrm>
          <a:prstGeom prst="rect">
            <a:avLst/>
          </a:prstGeom>
          <a:noFill/>
        </p:spPr>
        <p:txBody>
          <a:bodyPr wrap="square" rtlCol="0">
            <a:spAutoFit/>
          </a:bodyPr>
          <a:lstStyle/>
          <a:p>
            <a:pPr algn="ctr"/>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‘Actual’ latitude and longitude values </a:t>
            </a:r>
          </a:p>
        </p:txBody>
      </p:sp>
      <p:sp>
        <p:nvSpPr>
          <p:cNvPr id="47" name="TextBox 46">
            <a:extLst>
              <a:ext uri="{FF2B5EF4-FFF2-40B4-BE49-F238E27FC236}">
                <a16:creationId xmlns:a16="http://schemas.microsoft.com/office/drawing/2014/main" id="{1EC711A5-3FB3-369B-C383-91D32CC11B6C}"/>
              </a:ext>
            </a:extLst>
          </p:cNvPr>
          <p:cNvSpPr txBox="1"/>
          <p:nvPr/>
        </p:nvSpPr>
        <p:spPr>
          <a:xfrm>
            <a:off x="5283669" y="5708154"/>
            <a:ext cx="3125270" cy="461665"/>
          </a:xfrm>
          <a:prstGeom prst="rect">
            <a:avLst/>
          </a:prstGeom>
          <a:noFill/>
        </p:spPr>
        <p:txBody>
          <a:bodyPr wrap="square" rtlCol="0">
            <a:spAutoFit/>
          </a:bodyPr>
          <a:lstStyle/>
          <a:p>
            <a:pPr algn="ctr"/>
            <a:r>
              <a:rPr lang="en-US" sz="1200" b="1" i="1" dirty="0">
                <a:solidFill>
                  <a:schemeClr val="tx1">
                    <a:lumMod val="65000"/>
                    <a:lumOff val="35000"/>
                  </a:schemeClr>
                </a:solidFill>
                <a:latin typeface="Trebuchet MS" panose="020B0703020202090204" pitchFamily="34" charset="0"/>
              </a:rPr>
              <a:t>Figure: </a:t>
            </a:r>
            <a:r>
              <a:rPr lang="en-US" sz="1200" i="1" dirty="0">
                <a:solidFill>
                  <a:schemeClr val="tx1">
                    <a:lumMod val="65000"/>
                    <a:lumOff val="35000"/>
                  </a:schemeClr>
                </a:solidFill>
                <a:latin typeface="Trebuchet MS" panose="020B0703020202090204" pitchFamily="34" charset="0"/>
              </a:rPr>
              <a:t>‘Predicted’ latitude and longitude values </a:t>
            </a:r>
          </a:p>
        </p:txBody>
      </p:sp>
      <p:sp>
        <p:nvSpPr>
          <p:cNvPr id="54" name="TextBox 53">
            <a:extLst>
              <a:ext uri="{FF2B5EF4-FFF2-40B4-BE49-F238E27FC236}">
                <a16:creationId xmlns:a16="http://schemas.microsoft.com/office/drawing/2014/main" id="{F3FE0661-E2D5-1EA0-2516-429A5B16ABE8}"/>
              </a:ext>
            </a:extLst>
          </p:cNvPr>
          <p:cNvSpPr txBox="1"/>
          <p:nvPr/>
        </p:nvSpPr>
        <p:spPr>
          <a:xfrm>
            <a:off x="9120851" y="1638704"/>
            <a:ext cx="3023289" cy="1692771"/>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The model demonstrates good ability to fit training data, demonstrates the ability to catch complex patterns, and promises overall improvements in new data</a:t>
            </a:r>
          </a:p>
          <a:p>
            <a:pPr marL="285750" indent="-285750">
              <a:buFont typeface="Arial" panose="020B0604020202020204" pitchFamily="34" charset="0"/>
              <a:buChar char="•"/>
            </a:pPr>
            <a:r>
              <a:rPr lang="en-US" sz="1300" i="1" dirty="0">
                <a:solidFill>
                  <a:schemeClr val="tx1">
                    <a:lumMod val="65000"/>
                    <a:lumOff val="35000"/>
                  </a:schemeClr>
                </a:solidFill>
                <a:latin typeface="Trebuchet MS" panose="020B0703020202090204" pitchFamily="34" charset="0"/>
              </a:rPr>
              <a:t>Having higher false positive avoid the chance of missing out such criminal incidents</a:t>
            </a:r>
          </a:p>
        </p:txBody>
      </p:sp>
      <p:sp>
        <p:nvSpPr>
          <p:cNvPr id="55" name="TextBox 54">
            <a:extLst>
              <a:ext uri="{FF2B5EF4-FFF2-40B4-BE49-F238E27FC236}">
                <a16:creationId xmlns:a16="http://schemas.microsoft.com/office/drawing/2014/main" id="{4A96B58D-9255-E406-4D2F-02D923E7E52C}"/>
              </a:ext>
            </a:extLst>
          </p:cNvPr>
          <p:cNvSpPr txBox="1"/>
          <p:nvPr/>
        </p:nvSpPr>
        <p:spPr>
          <a:xfrm>
            <a:off x="9168710" y="4288130"/>
            <a:ext cx="3023289" cy="1092607"/>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Despite lower crime rate in these neighborhoods and a smaller dataset, the model can predict potential crime occurrences with an accuracy of approximately 60% </a:t>
            </a:r>
          </a:p>
        </p:txBody>
      </p:sp>
    </p:spTree>
    <p:extLst>
      <p:ext uri="{BB962C8B-B14F-4D97-AF65-F5344CB8AC3E}">
        <p14:creationId xmlns:p14="http://schemas.microsoft.com/office/powerpoint/2010/main" val="4318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F675BC2-C315-4504-B599-9A342CF89C1D}"/>
              </a:ext>
            </a:extLst>
          </p:cNvPr>
          <p:cNvSpPr/>
          <p:nvPr/>
        </p:nvSpPr>
        <p:spPr>
          <a:xfrm>
            <a:off x="445023" y="6157732"/>
            <a:ext cx="11225180" cy="5444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9EC3B2-3066-7F58-D946-D9D6924E5684}"/>
              </a:ext>
            </a:extLst>
          </p:cNvPr>
          <p:cNvGrpSpPr/>
          <p:nvPr/>
        </p:nvGrpSpPr>
        <p:grpSpPr>
          <a:xfrm>
            <a:off x="6819892" y="1504776"/>
            <a:ext cx="4850311" cy="2460392"/>
            <a:chOff x="6321781" y="1185110"/>
            <a:chExt cx="5509791" cy="3731400"/>
          </a:xfrm>
        </p:grpSpPr>
        <p:cxnSp>
          <p:nvCxnSpPr>
            <p:cNvPr id="5" name="Straight Arrow Connector 4">
              <a:extLst>
                <a:ext uri="{FF2B5EF4-FFF2-40B4-BE49-F238E27FC236}">
                  <a16:creationId xmlns:a16="http://schemas.microsoft.com/office/drawing/2014/main" id="{CC81F842-3411-774F-1DB5-0BB51B7DABE2}"/>
                </a:ext>
              </a:extLst>
            </p:cNvPr>
            <p:cNvCxnSpPr>
              <a:cxnSpLocks/>
            </p:cNvCxnSpPr>
            <p:nvPr/>
          </p:nvCxnSpPr>
          <p:spPr>
            <a:xfrm>
              <a:off x="7208945" y="4214187"/>
              <a:ext cx="3583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map with blue points on it&#10;&#10;Description automatically generated">
              <a:extLst>
                <a:ext uri="{FF2B5EF4-FFF2-40B4-BE49-F238E27FC236}">
                  <a16:creationId xmlns:a16="http://schemas.microsoft.com/office/drawing/2014/main" id="{48E9BE82-A36E-FC96-F67A-3447F14B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781" y="1185110"/>
              <a:ext cx="5509791" cy="3731400"/>
            </a:xfrm>
            <a:prstGeom prst="rect">
              <a:avLst/>
            </a:prstGeom>
            <a:effectLst>
              <a:outerShdw blurRad="63500" sx="102000" sy="102000" algn="ctr" rotWithShape="0">
                <a:prstClr val="black">
                  <a:alpha val="40000"/>
                </a:prstClr>
              </a:outerShdw>
            </a:effectLst>
          </p:spPr>
        </p:pic>
        <p:sp>
          <p:nvSpPr>
            <p:cNvPr id="22" name="Oval 21">
              <a:extLst>
                <a:ext uri="{FF2B5EF4-FFF2-40B4-BE49-F238E27FC236}">
                  <a16:creationId xmlns:a16="http://schemas.microsoft.com/office/drawing/2014/main" id="{0F2B6EDA-DA85-233E-1EEB-0F46BF7492DF}"/>
                </a:ext>
              </a:extLst>
            </p:cNvPr>
            <p:cNvSpPr/>
            <p:nvPr/>
          </p:nvSpPr>
          <p:spPr>
            <a:xfrm rot="15091417" flipV="1">
              <a:off x="7885361" y="3227839"/>
              <a:ext cx="1641378" cy="971299"/>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Oval 18">
              <a:extLst>
                <a:ext uri="{FF2B5EF4-FFF2-40B4-BE49-F238E27FC236}">
                  <a16:creationId xmlns:a16="http://schemas.microsoft.com/office/drawing/2014/main" id="{08912F8D-86F4-8DB0-8B48-E9104BAE7A91}"/>
                </a:ext>
              </a:extLst>
            </p:cNvPr>
            <p:cNvSpPr/>
            <p:nvPr/>
          </p:nvSpPr>
          <p:spPr>
            <a:xfrm rot="2018608">
              <a:off x="8657721" y="2478561"/>
              <a:ext cx="1090111" cy="923671"/>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Oval 24">
              <a:extLst>
                <a:ext uri="{FF2B5EF4-FFF2-40B4-BE49-F238E27FC236}">
                  <a16:creationId xmlns:a16="http://schemas.microsoft.com/office/drawing/2014/main" id="{92F93F38-A259-7BB8-E1C1-A7669B5C62DC}"/>
                </a:ext>
              </a:extLst>
            </p:cNvPr>
            <p:cNvSpPr/>
            <p:nvPr/>
          </p:nvSpPr>
          <p:spPr>
            <a:xfrm rot="2930109" flipV="1">
              <a:off x="7816391" y="1387995"/>
              <a:ext cx="1196360" cy="19356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Oval 25">
              <a:extLst>
                <a:ext uri="{FF2B5EF4-FFF2-40B4-BE49-F238E27FC236}">
                  <a16:creationId xmlns:a16="http://schemas.microsoft.com/office/drawing/2014/main" id="{F20F85A7-4E1C-8D1E-CB4E-FE6FB82B5FC5}"/>
                </a:ext>
              </a:extLst>
            </p:cNvPr>
            <p:cNvSpPr/>
            <p:nvPr/>
          </p:nvSpPr>
          <p:spPr>
            <a:xfrm rot="2930109" flipV="1">
              <a:off x="9021081" y="3218082"/>
              <a:ext cx="1140509" cy="103867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grpSp>
      <p:grpSp>
        <p:nvGrpSpPr>
          <p:cNvPr id="17" name="Group 16">
            <a:extLst>
              <a:ext uri="{FF2B5EF4-FFF2-40B4-BE49-F238E27FC236}">
                <a16:creationId xmlns:a16="http://schemas.microsoft.com/office/drawing/2014/main" id="{1CF1561E-7813-4786-D24F-0424D78364E5}"/>
              </a:ext>
            </a:extLst>
          </p:cNvPr>
          <p:cNvGrpSpPr/>
          <p:nvPr/>
        </p:nvGrpSpPr>
        <p:grpSpPr>
          <a:xfrm>
            <a:off x="545260" y="3112352"/>
            <a:ext cx="4843640" cy="2935478"/>
            <a:chOff x="445990" y="1185109"/>
            <a:chExt cx="5063924" cy="3735433"/>
          </a:xfrm>
        </p:grpSpPr>
        <p:pic>
          <p:nvPicPr>
            <p:cNvPr id="9" name="Picture 8" descr="A map with different colored pins&#10;&#10;Description automatically generated">
              <a:extLst>
                <a:ext uri="{FF2B5EF4-FFF2-40B4-BE49-F238E27FC236}">
                  <a16:creationId xmlns:a16="http://schemas.microsoft.com/office/drawing/2014/main" id="{791B2B70-E453-416D-5160-93A839AB6658}"/>
                </a:ext>
              </a:extLst>
            </p:cNvPr>
            <p:cNvPicPr>
              <a:picLocks noChangeAspect="1"/>
            </p:cNvPicPr>
            <p:nvPr/>
          </p:nvPicPr>
          <p:blipFill rotWithShape="1">
            <a:blip r:embed="rId3">
              <a:extLst>
                <a:ext uri="{28A0092B-C50C-407E-A947-70E740481C1C}">
                  <a14:useLocalDpi xmlns:a14="http://schemas.microsoft.com/office/drawing/2010/main" val="0"/>
                </a:ext>
              </a:extLst>
            </a:blip>
            <a:srcRect l="22287" t="25492" r="22666" b="11884"/>
            <a:stretch/>
          </p:blipFill>
          <p:spPr>
            <a:xfrm>
              <a:off x="445990" y="1185109"/>
              <a:ext cx="5063924" cy="3735433"/>
            </a:xfrm>
            <a:prstGeom prst="rect">
              <a:avLst/>
            </a:prstGeom>
            <a:effectLst>
              <a:outerShdw blurRad="63500" sx="102000" sy="102000" algn="ctr" rotWithShape="0">
                <a:prstClr val="black">
                  <a:alpha val="40000"/>
                </a:prstClr>
              </a:outerShdw>
            </a:effectLst>
          </p:spPr>
        </p:pic>
        <p:cxnSp>
          <p:nvCxnSpPr>
            <p:cNvPr id="40" name="Straight Arrow Connector 39">
              <a:extLst>
                <a:ext uri="{FF2B5EF4-FFF2-40B4-BE49-F238E27FC236}">
                  <a16:creationId xmlns:a16="http://schemas.microsoft.com/office/drawing/2014/main" id="{C4DAFCDE-60EF-F891-AC6A-AA03F7489CEF}"/>
                </a:ext>
              </a:extLst>
            </p:cNvPr>
            <p:cNvCxnSpPr>
              <a:cxnSpLocks/>
            </p:cNvCxnSpPr>
            <p:nvPr/>
          </p:nvCxnSpPr>
          <p:spPr>
            <a:xfrm flipH="1">
              <a:off x="2279596" y="1836444"/>
              <a:ext cx="1099597" cy="417500"/>
            </a:xfrm>
            <a:prstGeom prst="straightConnector1">
              <a:avLst/>
            </a:prstGeom>
            <a:ln w="57150">
              <a:solidFill>
                <a:srgbClr val="F300D9"/>
              </a:solidFill>
              <a:prstDash val="sysDash"/>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8321D14-FE2D-19C0-5E10-C3D2C9A2FDCC}"/>
                </a:ext>
              </a:extLst>
            </p:cNvPr>
            <p:cNvCxnSpPr>
              <a:cxnSpLocks/>
            </p:cNvCxnSpPr>
            <p:nvPr/>
          </p:nvCxnSpPr>
          <p:spPr>
            <a:xfrm flipH="1">
              <a:off x="3251878" y="1928607"/>
              <a:ext cx="175681" cy="728594"/>
            </a:xfrm>
            <a:prstGeom prst="straightConnector1">
              <a:avLst/>
            </a:prstGeom>
            <a:ln w="57150">
              <a:solidFill>
                <a:srgbClr val="FF0000"/>
              </a:solidFill>
              <a:prstDash val="solid"/>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FE6F5060-24C3-825B-B881-2742F55EE884}"/>
                </a:ext>
              </a:extLst>
            </p:cNvPr>
            <p:cNvCxnSpPr>
              <a:cxnSpLocks/>
            </p:cNvCxnSpPr>
            <p:nvPr/>
          </p:nvCxnSpPr>
          <p:spPr>
            <a:xfrm flipV="1">
              <a:off x="3147236" y="2823914"/>
              <a:ext cx="104642" cy="437747"/>
            </a:xfrm>
            <a:prstGeom prst="straightConnector1">
              <a:avLst/>
            </a:prstGeom>
            <a:ln w="57150">
              <a:solidFill>
                <a:srgbClr val="F300D9"/>
              </a:solidFill>
              <a:prstDash val="sysDash"/>
              <a:tailEnd type="triangle"/>
            </a:ln>
          </p:spPr>
          <p:style>
            <a:lnRef idx="3">
              <a:schemeClr val="dk1"/>
            </a:lnRef>
            <a:fillRef idx="0">
              <a:schemeClr val="dk1"/>
            </a:fillRef>
            <a:effectRef idx="2">
              <a:schemeClr val="dk1"/>
            </a:effectRef>
            <a:fontRef idx="minor">
              <a:schemeClr val="tx1"/>
            </a:fontRef>
          </p:style>
        </p:cxnSp>
        <p:sp>
          <p:nvSpPr>
            <p:cNvPr id="16" name="U-turn Arrow 15">
              <a:extLst>
                <a:ext uri="{FF2B5EF4-FFF2-40B4-BE49-F238E27FC236}">
                  <a16:creationId xmlns:a16="http://schemas.microsoft.com/office/drawing/2014/main" id="{F58626ED-7D28-60E5-CE0C-18DB3B3089E2}"/>
                </a:ext>
              </a:extLst>
            </p:cNvPr>
            <p:cNvSpPr/>
            <p:nvPr/>
          </p:nvSpPr>
          <p:spPr>
            <a:xfrm rot="5400000" flipV="1">
              <a:off x="2557009" y="3298560"/>
              <a:ext cx="429474" cy="355676"/>
            </a:xfrm>
            <a:prstGeom prst="uturnArrow">
              <a:avLst>
                <a:gd name="adj1" fmla="val 18772"/>
                <a:gd name="adj2" fmla="val 25000"/>
                <a:gd name="adj3" fmla="val 25000"/>
                <a:gd name="adj4" fmla="val 49123"/>
                <a:gd name="adj5" fmla="val 75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7" name="Group 46">
            <a:extLst>
              <a:ext uri="{FF2B5EF4-FFF2-40B4-BE49-F238E27FC236}">
                <a16:creationId xmlns:a16="http://schemas.microsoft.com/office/drawing/2014/main" id="{E3F15708-ACA7-D46D-554D-5EA92836ABC2}"/>
              </a:ext>
            </a:extLst>
          </p:cNvPr>
          <p:cNvGrpSpPr/>
          <p:nvPr/>
        </p:nvGrpSpPr>
        <p:grpSpPr>
          <a:xfrm>
            <a:off x="575812" y="6328698"/>
            <a:ext cx="2831565" cy="511042"/>
            <a:chOff x="4182693" y="6321924"/>
            <a:chExt cx="2831565" cy="511042"/>
          </a:xfrm>
        </p:grpSpPr>
        <p:cxnSp>
          <p:nvCxnSpPr>
            <p:cNvPr id="23" name="Straight Arrow Connector 22">
              <a:extLst>
                <a:ext uri="{FF2B5EF4-FFF2-40B4-BE49-F238E27FC236}">
                  <a16:creationId xmlns:a16="http://schemas.microsoft.com/office/drawing/2014/main" id="{FB43BAC6-665E-8D0C-E52E-58409EB40514}"/>
                </a:ext>
              </a:extLst>
            </p:cNvPr>
            <p:cNvCxnSpPr>
              <a:cxnSpLocks/>
            </p:cNvCxnSpPr>
            <p:nvPr/>
          </p:nvCxnSpPr>
          <p:spPr>
            <a:xfrm>
              <a:off x="4182693" y="6702161"/>
              <a:ext cx="525882" cy="0"/>
            </a:xfrm>
            <a:prstGeom prst="straightConnector1">
              <a:avLst/>
            </a:prstGeom>
            <a:ln w="28575">
              <a:solidFill>
                <a:srgbClr val="F300D9"/>
              </a:solidFill>
              <a:prstDash val="sysDash"/>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503B6EDC-A137-5CBE-241C-14CA037A7A38}"/>
                </a:ext>
              </a:extLst>
            </p:cNvPr>
            <p:cNvCxnSpPr>
              <a:cxnSpLocks/>
            </p:cNvCxnSpPr>
            <p:nvPr/>
          </p:nvCxnSpPr>
          <p:spPr>
            <a:xfrm>
              <a:off x="4182693" y="6464906"/>
              <a:ext cx="525882" cy="0"/>
            </a:xfrm>
            <a:prstGeom prst="straightConnector1">
              <a:avLst/>
            </a:prstGeom>
            <a:ln w="28575">
              <a:solidFill>
                <a:srgbClr val="FF0000"/>
              </a:solidFill>
              <a:prstDash val="solid"/>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257FC09F-719C-0B31-0AC8-70F969D7B4D2}"/>
                </a:ext>
              </a:extLst>
            </p:cNvPr>
            <p:cNvSpPr txBox="1"/>
            <p:nvPr/>
          </p:nvSpPr>
          <p:spPr>
            <a:xfrm>
              <a:off x="4673850" y="6321924"/>
              <a:ext cx="2206452"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Current division handling crime</a:t>
              </a:r>
            </a:p>
          </p:txBody>
        </p:sp>
        <p:sp>
          <p:nvSpPr>
            <p:cNvPr id="34" name="TextBox 33">
              <a:extLst>
                <a:ext uri="{FF2B5EF4-FFF2-40B4-BE49-F238E27FC236}">
                  <a16:creationId xmlns:a16="http://schemas.microsoft.com/office/drawing/2014/main" id="{8D888A20-F450-8B78-BF8B-2B510DE69D3E}"/>
                </a:ext>
              </a:extLst>
            </p:cNvPr>
            <p:cNvSpPr txBox="1"/>
            <p:nvPr/>
          </p:nvSpPr>
          <p:spPr>
            <a:xfrm>
              <a:off x="4673850" y="6571356"/>
              <a:ext cx="2340408"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Potential division handling crime</a:t>
              </a:r>
            </a:p>
          </p:txBody>
        </p:sp>
      </p:grpSp>
      <p:sp>
        <p:nvSpPr>
          <p:cNvPr id="35" name="Oval 34">
            <a:extLst>
              <a:ext uri="{FF2B5EF4-FFF2-40B4-BE49-F238E27FC236}">
                <a16:creationId xmlns:a16="http://schemas.microsoft.com/office/drawing/2014/main" id="{DC4020A8-0BCB-7006-59D5-3608F1BB8BF8}"/>
              </a:ext>
            </a:extLst>
          </p:cNvPr>
          <p:cNvSpPr/>
          <p:nvPr/>
        </p:nvSpPr>
        <p:spPr>
          <a:xfrm>
            <a:off x="3486784" y="6402744"/>
            <a:ext cx="152483" cy="15248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7DE9F94-CA06-2856-13B2-B1B04A11E4BC}"/>
              </a:ext>
            </a:extLst>
          </p:cNvPr>
          <p:cNvSpPr txBox="1"/>
          <p:nvPr/>
        </p:nvSpPr>
        <p:spPr>
          <a:xfrm>
            <a:off x="3655781" y="6348180"/>
            <a:ext cx="2610939"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Division of low crime neighborhoods</a:t>
            </a:r>
          </a:p>
        </p:txBody>
      </p:sp>
      <p:sp>
        <p:nvSpPr>
          <p:cNvPr id="37" name="Oval 36">
            <a:extLst>
              <a:ext uri="{FF2B5EF4-FFF2-40B4-BE49-F238E27FC236}">
                <a16:creationId xmlns:a16="http://schemas.microsoft.com/office/drawing/2014/main" id="{02E1FCFB-859F-5B50-374A-A07D3D75EA58}"/>
              </a:ext>
            </a:extLst>
          </p:cNvPr>
          <p:cNvSpPr/>
          <p:nvPr/>
        </p:nvSpPr>
        <p:spPr>
          <a:xfrm>
            <a:off x="3486784" y="6655303"/>
            <a:ext cx="152483" cy="15248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4B451AD-9A4D-3F01-F280-C0ADB0B3FF82}"/>
              </a:ext>
            </a:extLst>
          </p:cNvPr>
          <p:cNvSpPr txBox="1"/>
          <p:nvPr/>
        </p:nvSpPr>
        <p:spPr>
          <a:xfrm>
            <a:off x="3655781" y="6600739"/>
            <a:ext cx="2610939"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Division of high crime neighborhoods</a:t>
            </a:r>
          </a:p>
        </p:txBody>
      </p:sp>
      <p:sp>
        <p:nvSpPr>
          <p:cNvPr id="39" name="Oval 38">
            <a:extLst>
              <a:ext uri="{FF2B5EF4-FFF2-40B4-BE49-F238E27FC236}">
                <a16:creationId xmlns:a16="http://schemas.microsoft.com/office/drawing/2014/main" id="{60051686-F4C4-CDD3-D0BF-71739601307A}"/>
              </a:ext>
            </a:extLst>
          </p:cNvPr>
          <p:cNvSpPr/>
          <p:nvPr/>
        </p:nvSpPr>
        <p:spPr>
          <a:xfrm>
            <a:off x="6270591" y="6402744"/>
            <a:ext cx="152483" cy="15248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7B6588A-1516-F6C9-6518-914061428FAB}"/>
              </a:ext>
            </a:extLst>
          </p:cNvPr>
          <p:cNvSpPr txBox="1"/>
          <p:nvPr/>
        </p:nvSpPr>
        <p:spPr>
          <a:xfrm>
            <a:off x="6439588" y="6348180"/>
            <a:ext cx="2610939"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High crime area</a:t>
            </a:r>
          </a:p>
        </p:txBody>
      </p:sp>
      <p:sp>
        <p:nvSpPr>
          <p:cNvPr id="43" name="Oval 42">
            <a:extLst>
              <a:ext uri="{FF2B5EF4-FFF2-40B4-BE49-F238E27FC236}">
                <a16:creationId xmlns:a16="http://schemas.microsoft.com/office/drawing/2014/main" id="{11E53192-D8CD-2BE9-0A7A-D542F3B6E151}"/>
              </a:ext>
            </a:extLst>
          </p:cNvPr>
          <p:cNvSpPr/>
          <p:nvPr/>
        </p:nvSpPr>
        <p:spPr>
          <a:xfrm>
            <a:off x="6270591" y="6650954"/>
            <a:ext cx="152483" cy="152483"/>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16C7CA6-3414-9ACF-10D1-AEE04EEDE44F}"/>
              </a:ext>
            </a:extLst>
          </p:cNvPr>
          <p:cNvSpPr txBox="1"/>
          <p:nvPr/>
        </p:nvSpPr>
        <p:spPr>
          <a:xfrm>
            <a:off x="6439588" y="6596390"/>
            <a:ext cx="2610939" cy="261610"/>
          </a:xfrm>
          <a:prstGeom prst="rect">
            <a:avLst/>
          </a:prstGeom>
          <a:noFill/>
        </p:spPr>
        <p:txBody>
          <a:bodyPr wrap="square" rtlCol="0">
            <a:spAutoFit/>
          </a:bodyPr>
          <a:lstStyle/>
          <a:p>
            <a:r>
              <a:rPr lang="en-US" sz="1100" i="1" dirty="0">
                <a:solidFill>
                  <a:schemeClr val="tx1">
                    <a:lumMod val="65000"/>
                    <a:lumOff val="35000"/>
                  </a:schemeClr>
                </a:solidFill>
                <a:latin typeface="Trebuchet MS" panose="020B0703020202090204" pitchFamily="34" charset="0"/>
              </a:rPr>
              <a:t>Low crime area</a:t>
            </a:r>
          </a:p>
        </p:txBody>
      </p:sp>
      <p:cxnSp>
        <p:nvCxnSpPr>
          <p:cNvPr id="49" name="Elbow Connector 48">
            <a:extLst>
              <a:ext uri="{FF2B5EF4-FFF2-40B4-BE49-F238E27FC236}">
                <a16:creationId xmlns:a16="http://schemas.microsoft.com/office/drawing/2014/main" id="{331C5453-CADD-F49E-FC6E-0DFFB004C0A2}"/>
              </a:ext>
            </a:extLst>
          </p:cNvPr>
          <p:cNvCxnSpPr>
            <a:cxnSpLocks/>
            <a:stCxn id="51" idx="2"/>
          </p:cNvCxnSpPr>
          <p:nvPr/>
        </p:nvCxnSpPr>
        <p:spPr>
          <a:xfrm rot="16200000" flipH="1">
            <a:off x="1803224" y="2549313"/>
            <a:ext cx="1138599" cy="1693110"/>
          </a:xfrm>
          <a:prstGeom prst="bentConnector2">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FABA2B2-8A66-C8CC-8011-5462DFFCAA21}"/>
              </a:ext>
            </a:extLst>
          </p:cNvPr>
          <p:cNvSpPr txBox="1"/>
          <p:nvPr/>
        </p:nvSpPr>
        <p:spPr>
          <a:xfrm>
            <a:off x="84855" y="1533907"/>
            <a:ext cx="2882225" cy="1292662"/>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Currently, crime handled [C1] by a division [D1] which is far from the location and there exists a division [D2] which is much closer  – hence opportunity exists to re-allocate personnel and resources</a:t>
            </a:r>
          </a:p>
        </p:txBody>
      </p:sp>
      <p:sp>
        <p:nvSpPr>
          <p:cNvPr id="53" name="TextBox 52">
            <a:extLst>
              <a:ext uri="{FF2B5EF4-FFF2-40B4-BE49-F238E27FC236}">
                <a16:creationId xmlns:a16="http://schemas.microsoft.com/office/drawing/2014/main" id="{4FC707EC-B993-03CD-0ED3-CED09F76D038}"/>
              </a:ext>
            </a:extLst>
          </p:cNvPr>
          <p:cNvSpPr txBox="1"/>
          <p:nvPr/>
        </p:nvSpPr>
        <p:spPr>
          <a:xfrm>
            <a:off x="3313109" y="4162853"/>
            <a:ext cx="462356" cy="338554"/>
          </a:xfrm>
          <a:prstGeom prst="rect">
            <a:avLst/>
          </a:prstGeom>
          <a:noFill/>
        </p:spPr>
        <p:txBody>
          <a:bodyPr wrap="square" rtlCol="0">
            <a:spAutoFit/>
          </a:bodyPr>
          <a:lstStyle/>
          <a:p>
            <a:r>
              <a:rPr lang="en-US" sz="1600" b="1" dirty="0">
                <a:latin typeface="Trebuchet MS" panose="020B0703020202090204" pitchFamily="34" charset="0"/>
              </a:rPr>
              <a:t>C1</a:t>
            </a:r>
          </a:p>
        </p:txBody>
      </p:sp>
      <p:sp>
        <p:nvSpPr>
          <p:cNvPr id="56" name="TextBox 55">
            <a:extLst>
              <a:ext uri="{FF2B5EF4-FFF2-40B4-BE49-F238E27FC236}">
                <a16:creationId xmlns:a16="http://schemas.microsoft.com/office/drawing/2014/main" id="{6BA34B3A-38E6-761E-C022-7ABC8AD99D90}"/>
              </a:ext>
            </a:extLst>
          </p:cNvPr>
          <p:cNvSpPr txBox="1"/>
          <p:nvPr/>
        </p:nvSpPr>
        <p:spPr>
          <a:xfrm>
            <a:off x="3486784" y="3237153"/>
            <a:ext cx="462356" cy="338554"/>
          </a:xfrm>
          <a:prstGeom prst="rect">
            <a:avLst/>
          </a:prstGeom>
          <a:noFill/>
        </p:spPr>
        <p:txBody>
          <a:bodyPr wrap="square" rtlCol="0">
            <a:spAutoFit/>
          </a:bodyPr>
          <a:lstStyle/>
          <a:p>
            <a:r>
              <a:rPr lang="en-US" sz="1600" b="1" dirty="0">
                <a:latin typeface="Trebuchet MS" panose="020B0703020202090204" pitchFamily="34" charset="0"/>
              </a:rPr>
              <a:t>D1</a:t>
            </a:r>
          </a:p>
        </p:txBody>
      </p:sp>
      <p:sp>
        <p:nvSpPr>
          <p:cNvPr id="57" name="TextBox 56">
            <a:extLst>
              <a:ext uri="{FF2B5EF4-FFF2-40B4-BE49-F238E27FC236}">
                <a16:creationId xmlns:a16="http://schemas.microsoft.com/office/drawing/2014/main" id="{189310BB-D757-48BC-D3DA-A1E9203B1023}"/>
              </a:ext>
            </a:extLst>
          </p:cNvPr>
          <p:cNvSpPr txBox="1"/>
          <p:nvPr/>
        </p:nvSpPr>
        <p:spPr>
          <a:xfrm>
            <a:off x="3193425" y="4604568"/>
            <a:ext cx="462356" cy="338554"/>
          </a:xfrm>
          <a:prstGeom prst="rect">
            <a:avLst/>
          </a:prstGeom>
          <a:noFill/>
        </p:spPr>
        <p:txBody>
          <a:bodyPr wrap="square" rtlCol="0">
            <a:spAutoFit/>
          </a:bodyPr>
          <a:lstStyle/>
          <a:p>
            <a:r>
              <a:rPr lang="en-US" sz="1600" b="1" dirty="0">
                <a:latin typeface="Trebuchet MS" panose="020B0703020202090204" pitchFamily="34" charset="0"/>
              </a:rPr>
              <a:t>D2</a:t>
            </a:r>
          </a:p>
        </p:txBody>
      </p:sp>
      <p:sp>
        <p:nvSpPr>
          <p:cNvPr id="58" name="TextBox 57">
            <a:extLst>
              <a:ext uri="{FF2B5EF4-FFF2-40B4-BE49-F238E27FC236}">
                <a16:creationId xmlns:a16="http://schemas.microsoft.com/office/drawing/2014/main" id="{FAB7331F-A6BA-8D5A-08ED-AA9AF9FC8938}"/>
              </a:ext>
            </a:extLst>
          </p:cNvPr>
          <p:cNvSpPr txBox="1"/>
          <p:nvPr/>
        </p:nvSpPr>
        <p:spPr>
          <a:xfrm>
            <a:off x="2666644" y="5058895"/>
            <a:ext cx="462356" cy="338554"/>
          </a:xfrm>
          <a:prstGeom prst="rect">
            <a:avLst/>
          </a:prstGeom>
          <a:noFill/>
        </p:spPr>
        <p:txBody>
          <a:bodyPr wrap="square" rtlCol="0">
            <a:spAutoFit/>
          </a:bodyPr>
          <a:lstStyle/>
          <a:p>
            <a:r>
              <a:rPr lang="en-US" sz="1600" b="1" dirty="0">
                <a:latin typeface="Trebuchet MS" panose="020B0703020202090204" pitchFamily="34" charset="0"/>
              </a:rPr>
              <a:t>C2</a:t>
            </a:r>
          </a:p>
        </p:txBody>
      </p:sp>
      <p:sp>
        <p:nvSpPr>
          <p:cNvPr id="59" name="TextBox 58">
            <a:extLst>
              <a:ext uri="{FF2B5EF4-FFF2-40B4-BE49-F238E27FC236}">
                <a16:creationId xmlns:a16="http://schemas.microsoft.com/office/drawing/2014/main" id="{B00C2F9D-F42C-CF12-F204-9DE8FBB01474}"/>
              </a:ext>
            </a:extLst>
          </p:cNvPr>
          <p:cNvSpPr txBox="1"/>
          <p:nvPr/>
        </p:nvSpPr>
        <p:spPr>
          <a:xfrm>
            <a:off x="1509905" y="4131142"/>
            <a:ext cx="462356" cy="338554"/>
          </a:xfrm>
          <a:prstGeom prst="rect">
            <a:avLst/>
          </a:prstGeom>
          <a:noFill/>
        </p:spPr>
        <p:txBody>
          <a:bodyPr wrap="square" rtlCol="0">
            <a:spAutoFit/>
          </a:bodyPr>
          <a:lstStyle/>
          <a:p>
            <a:r>
              <a:rPr lang="en-US" sz="1600" b="1" dirty="0">
                <a:latin typeface="Trebuchet MS" panose="020B0703020202090204" pitchFamily="34" charset="0"/>
              </a:rPr>
              <a:t>C3</a:t>
            </a:r>
          </a:p>
        </p:txBody>
      </p:sp>
      <p:sp>
        <p:nvSpPr>
          <p:cNvPr id="60" name="TextBox 59">
            <a:extLst>
              <a:ext uri="{FF2B5EF4-FFF2-40B4-BE49-F238E27FC236}">
                <a16:creationId xmlns:a16="http://schemas.microsoft.com/office/drawing/2014/main" id="{76AA6A39-604D-E0F8-490D-8514E9F193C4}"/>
              </a:ext>
            </a:extLst>
          </p:cNvPr>
          <p:cNvSpPr txBox="1"/>
          <p:nvPr/>
        </p:nvSpPr>
        <p:spPr>
          <a:xfrm>
            <a:off x="3199158" y="1533907"/>
            <a:ext cx="3332880" cy="1292662"/>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Since location [C3] is a high crime neighborhood and division [D1] can have more resources given division [D2] covers crimes handled by them, resources from [D1] can be allocated to location [C3] to eventually reduce crime rates </a:t>
            </a:r>
          </a:p>
        </p:txBody>
      </p:sp>
      <p:cxnSp>
        <p:nvCxnSpPr>
          <p:cNvPr id="61" name="Elbow Connector 60">
            <a:extLst>
              <a:ext uri="{FF2B5EF4-FFF2-40B4-BE49-F238E27FC236}">
                <a16:creationId xmlns:a16="http://schemas.microsoft.com/office/drawing/2014/main" id="{0ECF2B82-960A-F447-1D57-8B53F29DC32B}"/>
              </a:ext>
            </a:extLst>
          </p:cNvPr>
          <p:cNvCxnSpPr>
            <a:cxnSpLocks/>
            <a:stCxn id="60" idx="2"/>
          </p:cNvCxnSpPr>
          <p:nvPr/>
        </p:nvCxnSpPr>
        <p:spPr>
          <a:xfrm rot="5400000">
            <a:off x="3469194" y="2372371"/>
            <a:ext cx="942207" cy="1850603"/>
          </a:xfrm>
          <a:prstGeom prst="bentConnector2">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D78C4C36-2380-5232-A1E4-D5D52D09F1F2}"/>
              </a:ext>
            </a:extLst>
          </p:cNvPr>
          <p:cNvCxnSpPr>
            <a:cxnSpLocks/>
            <a:endCxn id="87" idx="0"/>
          </p:cNvCxnSpPr>
          <p:nvPr/>
        </p:nvCxnSpPr>
        <p:spPr>
          <a:xfrm rot="5400000">
            <a:off x="6492782" y="3151197"/>
            <a:ext cx="2480727" cy="1302485"/>
          </a:xfrm>
          <a:prstGeom prst="bentConnector3">
            <a:avLst>
              <a:gd name="adj1" fmla="val 50000"/>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829AF190-358E-8182-CFEF-0416FCC5E0B4}"/>
              </a:ext>
            </a:extLst>
          </p:cNvPr>
          <p:cNvCxnSpPr>
            <a:cxnSpLocks/>
            <a:endCxn id="101" idx="0"/>
          </p:cNvCxnSpPr>
          <p:nvPr/>
        </p:nvCxnSpPr>
        <p:spPr>
          <a:xfrm rot="16200000" flipH="1">
            <a:off x="8678327" y="3324024"/>
            <a:ext cx="2432395" cy="991763"/>
          </a:xfrm>
          <a:prstGeom prst="bentConnector3">
            <a:avLst>
              <a:gd name="adj1" fmla="val 50000"/>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FEADF45-EE6F-59CF-5040-0BC131BCB2F1}"/>
              </a:ext>
            </a:extLst>
          </p:cNvPr>
          <p:cNvSpPr txBox="1"/>
          <p:nvPr/>
        </p:nvSpPr>
        <p:spPr>
          <a:xfrm>
            <a:off x="5623380" y="5042803"/>
            <a:ext cx="2917044" cy="892552"/>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Given relatively lesser crimes within this cluster, deploying one police vehicle constantly patrolling the area can reduce crime rates</a:t>
            </a:r>
          </a:p>
        </p:txBody>
      </p:sp>
      <p:sp>
        <p:nvSpPr>
          <p:cNvPr id="92" name="TextBox 91">
            <a:extLst>
              <a:ext uri="{FF2B5EF4-FFF2-40B4-BE49-F238E27FC236}">
                <a16:creationId xmlns:a16="http://schemas.microsoft.com/office/drawing/2014/main" id="{7F278E55-4739-3E72-0A2A-6FCC9B64265D}"/>
              </a:ext>
            </a:extLst>
          </p:cNvPr>
          <p:cNvSpPr txBox="1"/>
          <p:nvPr/>
        </p:nvSpPr>
        <p:spPr>
          <a:xfrm>
            <a:off x="6819892" y="4162853"/>
            <a:ext cx="4843640" cy="492443"/>
          </a:xfrm>
          <a:prstGeom prst="rect">
            <a:avLst/>
          </a:prstGeom>
          <a:solidFill>
            <a:schemeClr val="bg1"/>
          </a:solidFill>
        </p:spPr>
        <p:txBody>
          <a:bodyPr wrap="square" rtlCol="0">
            <a:spAutoFit/>
          </a:bodyPr>
          <a:lstStyle/>
          <a:p>
            <a:pPr algn="ctr"/>
            <a:r>
              <a:rPr lang="en-US" sz="1300" b="1" i="1" dirty="0">
                <a:solidFill>
                  <a:schemeClr val="tx1">
                    <a:lumMod val="65000"/>
                    <a:lumOff val="35000"/>
                  </a:schemeClr>
                </a:solidFill>
                <a:latin typeface="Trebuchet MS" panose="020B0703020202090204" pitchFamily="34" charset="0"/>
              </a:rPr>
              <a:t>Upon zooming in on a high crime neighborhood, need to re-allocate resources arises</a:t>
            </a:r>
          </a:p>
        </p:txBody>
      </p:sp>
      <p:sp>
        <p:nvSpPr>
          <p:cNvPr id="101" name="TextBox 100">
            <a:extLst>
              <a:ext uri="{FF2B5EF4-FFF2-40B4-BE49-F238E27FC236}">
                <a16:creationId xmlns:a16="http://schemas.microsoft.com/office/drawing/2014/main" id="{48077250-24E1-0E88-9B50-6876B84A6E7F}"/>
              </a:ext>
            </a:extLst>
          </p:cNvPr>
          <p:cNvSpPr txBox="1"/>
          <p:nvPr/>
        </p:nvSpPr>
        <p:spPr>
          <a:xfrm>
            <a:off x="8643777" y="5036104"/>
            <a:ext cx="3493257" cy="1092607"/>
          </a:xfrm>
          <a:prstGeom prst="rect">
            <a:avLst/>
          </a:prstGeom>
          <a:noFill/>
        </p:spPr>
        <p:txBody>
          <a:bodyPr wrap="square" rtlCol="0">
            <a:spAutoFit/>
          </a:bodyPr>
          <a:lstStyle/>
          <a:p>
            <a:r>
              <a:rPr lang="en-US" sz="1300" i="1" dirty="0">
                <a:solidFill>
                  <a:schemeClr val="tx1">
                    <a:lumMod val="65000"/>
                    <a:lumOff val="35000"/>
                  </a:schemeClr>
                </a:solidFill>
                <a:latin typeface="Trebuchet MS" panose="020B0703020202090204" pitchFamily="34" charset="0"/>
              </a:rPr>
              <a:t>Higher number of crimes in this cluster as compared to other clusters within this neighborhoods presents a need for allocation of more resources – potentially 2 to 3 patrol vehicles to reduce crime rates</a:t>
            </a:r>
          </a:p>
        </p:txBody>
      </p:sp>
      <p:sp>
        <p:nvSpPr>
          <p:cNvPr id="107" name="Title 1">
            <a:extLst>
              <a:ext uri="{FF2B5EF4-FFF2-40B4-BE49-F238E27FC236}">
                <a16:creationId xmlns:a16="http://schemas.microsoft.com/office/drawing/2014/main" id="{7F8B698A-F6B7-D853-07E6-5D51890CA2A1}"/>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Upon deeper analysis of divisions and crime occurrences in various neighborhoods we can deduce that there is scope to reallocate resources and improve firearm-related crime rate</a:t>
            </a:r>
          </a:p>
        </p:txBody>
      </p:sp>
    </p:spTree>
    <p:extLst>
      <p:ext uri="{BB962C8B-B14F-4D97-AF65-F5344CB8AC3E}">
        <p14:creationId xmlns:p14="http://schemas.microsoft.com/office/powerpoint/2010/main" val="29153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BE0C4C3-25B0-CE03-E63F-CFA5777E0FC0}"/>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Evaluating stats of external factors such as education and employment helped us assess how fluctuations in these stats across neighborhoods can impact shooting-related crimes</a:t>
            </a:r>
          </a:p>
        </p:txBody>
      </p:sp>
      <p:graphicFrame>
        <p:nvGraphicFramePr>
          <p:cNvPr id="32" name="Chart 31">
            <a:extLst>
              <a:ext uri="{FF2B5EF4-FFF2-40B4-BE49-F238E27FC236}">
                <a16:creationId xmlns:a16="http://schemas.microsoft.com/office/drawing/2014/main" id="{2D34034E-5B1A-234A-62C2-A898D5B781E4}"/>
              </a:ext>
            </a:extLst>
          </p:cNvPr>
          <p:cNvGraphicFramePr>
            <a:graphicFrameLocks/>
          </p:cNvGraphicFramePr>
          <p:nvPr>
            <p:extLst>
              <p:ext uri="{D42A27DB-BD31-4B8C-83A1-F6EECF244321}">
                <p14:modId xmlns:p14="http://schemas.microsoft.com/office/powerpoint/2010/main" val="1488535170"/>
              </p:ext>
            </p:extLst>
          </p:nvPr>
        </p:nvGraphicFramePr>
        <p:xfrm>
          <a:off x="6237898" y="950674"/>
          <a:ext cx="5392998" cy="2498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3" name="Chart 32">
            <a:extLst>
              <a:ext uri="{FF2B5EF4-FFF2-40B4-BE49-F238E27FC236}">
                <a16:creationId xmlns:a16="http://schemas.microsoft.com/office/drawing/2014/main" id="{88353B69-61F4-DE17-E5AF-A0EDF416D458}"/>
              </a:ext>
            </a:extLst>
          </p:cNvPr>
          <p:cNvGraphicFramePr>
            <a:graphicFrameLocks/>
          </p:cNvGraphicFramePr>
          <p:nvPr>
            <p:extLst>
              <p:ext uri="{D42A27DB-BD31-4B8C-83A1-F6EECF244321}">
                <p14:modId xmlns:p14="http://schemas.microsoft.com/office/powerpoint/2010/main" val="1822138052"/>
              </p:ext>
            </p:extLst>
          </p:nvPr>
        </p:nvGraphicFramePr>
        <p:xfrm>
          <a:off x="372453" y="950674"/>
          <a:ext cx="5581650" cy="2498580"/>
        </p:xfrm>
        <a:graphic>
          <a:graphicData uri="http://schemas.openxmlformats.org/drawingml/2006/chart">
            <c:chart xmlns:c="http://schemas.openxmlformats.org/drawingml/2006/chart" xmlns:r="http://schemas.openxmlformats.org/officeDocument/2006/relationships" r:id="rId3"/>
          </a:graphicData>
        </a:graphic>
      </p:graphicFrame>
      <p:sp>
        <p:nvSpPr>
          <p:cNvPr id="31" name="Rounded Rectangle 30">
            <a:extLst>
              <a:ext uri="{FF2B5EF4-FFF2-40B4-BE49-F238E27FC236}">
                <a16:creationId xmlns:a16="http://schemas.microsoft.com/office/drawing/2014/main" id="{CCB41CF6-D122-D43D-C72C-4C0D97B260D7}"/>
              </a:ext>
            </a:extLst>
          </p:cNvPr>
          <p:cNvSpPr/>
          <p:nvPr/>
        </p:nvSpPr>
        <p:spPr>
          <a:xfrm>
            <a:off x="372453" y="6004702"/>
            <a:ext cx="11258444" cy="603785"/>
          </a:xfrm>
          <a:prstGeom prst="roundRect">
            <a:avLst/>
          </a:prstGeom>
          <a:solidFill>
            <a:srgbClr val="00206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b="1" dirty="0">
                <a:solidFill>
                  <a:schemeClr val="bg1"/>
                </a:solidFill>
                <a:latin typeface="Trebuchet MS" panose="020B0703020202090204" pitchFamily="34" charset="0"/>
              </a:rPr>
              <a:t>Low education (and employment) rates in certain neighborhoods, which lead to a high shooting related crimes in such areas, presents a need to invest in literacy and generate employment</a:t>
            </a:r>
          </a:p>
        </p:txBody>
      </p:sp>
      <p:sp>
        <p:nvSpPr>
          <p:cNvPr id="37" name="Rectangle 36">
            <a:extLst>
              <a:ext uri="{FF2B5EF4-FFF2-40B4-BE49-F238E27FC236}">
                <a16:creationId xmlns:a16="http://schemas.microsoft.com/office/drawing/2014/main" id="{98A67D51-5223-C148-CB0F-7980C6707472}"/>
              </a:ext>
            </a:extLst>
          </p:cNvPr>
          <p:cNvSpPr/>
          <p:nvPr/>
        </p:nvSpPr>
        <p:spPr>
          <a:xfrm>
            <a:off x="372453" y="4172447"/>
            <a:ext cx="5581650" cy="173371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300" b="1" dirty="0">
                <a:solidFill>
                  <a:schemeClr val="tx1">
                    <a:lumMod val="65000"/>
                    <a:lumOff val="35000"/>
                  </a:schemeClr>
                </a:solidFill>
                <a:latin typeface="Trebuchet MS" panose="020B0703020202090204" pitchFamily="34" charset="0"/>
              </a:rPr>
              <a:t>Explored external factors suggest possible correlation with criminal incidents, hinting at the likelihood of high shooting related crime</a:t>
            </a:r>
            <a:br>
              <a:rPr lang="en-US" sz="1300" b="1" dirty="0">
                <a:solidFill>
                  <a:schemeClr val="tx1">
                    <a:lumMod val="65000"/>
                    <a:lumOff val="35000"/>
                  </a:schemeClr>
                </a:solidFill>
                <a:latin typeface="Trebuchet MS" panose="020B0703020202090204" pitchFamily="34" charset="0"/>
              </a:rPr>
            </a:br>
            <a:endParaRPr lang="en-US" sz="1300" b="1" dirty="0">
              <a:solidFill>
                <a:schemeClr val="tx1">
                  <a:lumMod val="65000"/>
                  <a:lumOff val="35000"/>
                </a:schemeClr>
              </a:solidFill>
              <a:latin typeface="Trebuchet MS" panose="020B0703020202090204" pitchFamily="34" charset="0"/>
            </a:endParaRPr>
          </a:p>
          <a:p>
            <a:pPr marL="285750" indent="-285750">
              <a:buFont typeface="Arial" panose="020B0604020202020204" pitchFamily="34" charset="0"/>
              <a:buChar char="•"/>
            </a:pPr>
            <a:r>
              <a:rPr lang="en-US" sz="1300" dirty="0">
                <a:solidFill>
                  <a:schemeClr val="tx1">
                    <a:lumMod val="65000"/>
                    <a:lumOff val="35000"/>
                  </a:schemeClr>
                </a:solidFill>
                <a:latin typeface="Trebuchet MS" panose="020B0703020202090204" pitchFamily="34" charset="0"/>
              </a:rPr>
              <a:t>Evidently, the education rate in high-crime neighborhoods is below the Toronto City average </a:t>
            </a:r>
          </a:p>
          <a:p>
            <a:pPr marL="285750" indent="-285750">
              <a:buFont typeface="Arial" panose="020B0604020202020204" pitchFamily="34" charset="0"/>
              <a:buChar char="•"/>
            </a:pPr>
            <a:endParaRPr lang="en-US" sz="1300" b="0" i="0" dirty="0">
              <a:solidFill>
                <a:schemeClr val="tx1">
                  <a:lumMod val="65000"/>
                  <a:lumOff val="35000"/>
                </a:schemeClr>
              </a:solidFill>
              <a:effectLst/>
              <a:latin typeface="Trebuchet MS" panose="020B0703020202090204" pitchFamily="34" charset="0"/>
            </a:endParaRPr>
          </a:p>
          <a:p>
            <a:pPr marL="285750" indent="-285750">
              <a:buFont typeface="Arial" panose="020B0604020202020204" pitchFamily="34" charset="0"/>
              <a:buChar char="•"/>
            </a:pPr>
            <a:r>
              <a:rPr lang="en-US" sz="1300" dirty="0">
                <a:solidFill>
                  <a:schemeClr val="tx1">
                    <a:lumMod val="65000"/>
                    <a:lumOff val="35000"/>
                  </a:schemeClr>
                </a:solidFill>
                <a:latin typeface="Trebuchet MS" panose="020B0703020202090204" pitchFamily="34" charset="0"/>
              </a:rPr>
              <a:t>U</a:t>
            </a:r>
            <a:r>
              <a:rPr lang="en-US" sz="1300" b="0" i="0" dirty="0">
                <a:solidFill>
                  <a:schemeClr val="tx1">
                    <a:lumMod val="65000"/>
                    <a:lumOff val="35000"/>
                  </a:schemeClr>
                </a:solidFill>
                <a:effectLst/>
                <a:latin typeface="Trebuchet MS" panose="020B0703020202090204" pitchFamily="34" charset="0"/>
              </a:rPr>
              <a:t>nemployment rates in these area is also relatively lower compared to other areas, leading to plausibility of higher crime rates</a:t>
            </a:r>
            <a:endParaRPr lang="en-US" sz="1300" dirty="0">
              <a:solidFill>
                <a:schemeClr val="tx1">
                  <a:lumMod val="65000"/>
                  <a:lumOff val="35000"/>
                </a:schemeClr>
              </a:solidFill>
              <a:latin typeface="Trebuchet MS" panose="020B0703020202090204" pitchFamily="34" charset="0"/>
            </a:endParaRPr>
          </a:p>
        </p:txBody>
      </p:sp>
      <p:sp>
        <p:nvSpPr>
          <p:cNvPr id="38" name="Rectangle 37">
            <a:extLst>
              <a:ext uri="{FF2B5EF4-FFF2-40B4-BE49-F238E27FC236}">
                <a16:creationId xmlns:a16="http://schemas.microsoft.com/office/drawing/2014/main" id="{D31C62FC-9109-B0E1-D57F-D34AA448EB5B}"/>
              </a:ext>
            </a:extLst>
          </p:cNvPr>
          <p:cNvSpPr/>
          <p:nvPr/>
        </p:nvSpPr>
        <p:spPr>
          <a:xfrm>
            <a:off x="6237898" y="4172447"/>
            <a:ext cx="5581650" cy="173371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1300" b="1" dirty="0">
                <a:solidFill>
                  <a:schemeClr val="tx1">
                    <a:lumMod val="65000"/>
                    <a:lumOff val="35000"/>
                  </a:schemeClr>
                </a:solidFill>
                <a:latin typeface="Trebuchet MS" panose="020B0703020202090204" pitchFamily="34" charset="0"/>
              </a:rPr>
              <a:t>Higher education rate as compared to high crime neighborhoods indicate the lesser crime occurrences in these areas</a:t>
            </a:r>
            <a:br>
              <a:rPr lang="en-US" sz="1300" b="1" dirty="0">
                <a:solidFill>
                  <a:schemeClr val="tx1">
                    <a:lumMod val="65000"/>
                    <a:lumOff val="35000"/>
                  </a:schemeClr>
                </a:solidFill>
                <a:latin typeface="Trebuchet MS" panose="020B0703020202090204" pitchFamily="34" charset="0"/>
              </a:rPr>
            </a:br>
            <a:endParaRPr lang="en-US" sz="1300" b="1" dirty="0">
              <a:solidFill>
                <a:schemeClr val="tx1">
                  <a:lumMod val="65000"/>
                  <a:lumOff val="35000"/>
                </a:schemeClr>
              </a:solidFill>
              <a:latin typeface="Trebuchet MS" panose="020B0703020202090204" pitchFamily="34" charset="0"/>
            </a:endParaRPr>
          </a:p>
          <a:p>
            <a:pPr marL="285750" indent="-285750">
              <a:buFont typeface="Arial" panose="020B0604020202020204" pitchFamily="34" charset="0"/>
              <a:buChar char="•"/>
            </a:pPr>
            <a:r>
              <a:rPr lang="en-US" sz="1300" dirty="0">
                <a:solidFill>
                  <a:schemeClr val="tx1">
                    <a:lumMod val="65000"/>
                    <a:lumOff val="35000"/>
                  </a:schemeClr>
                </a:solidFill>
                <a:latin typeface="Trebuchet MS" panose="020B0703020202090204" pitchFamily="34" charset="0"/>
              </a:rPr>
              <a:t>Relatively higher education rate in these neighborhoods when compared to Toronto city average</a:t>
            </a:r>
          </a:p>
          <a:p>
            <a:pPr marL="285750" indent="-285750">
              <a:buFont typeface="Arial" panose="020B0604020202020204" pitchFamily="34" charset="0"/>
              <a:buChar char="•"/>
            </a:pPr>
            <a:endParaRPr lang="en-US" sz="1300" b="0" i="0" dirty="0">
              <a:solidFill>
                <a:schemeClr val="tx1">
                  <a:lumMod val="65000"/>
                  <a:lumOff val="35000"/>
                </a:schemeClr>
              </a:solidFill>
              <a:effectLst/>
              <a:latin typeface="Trebuchet MS" panose="020B0703020202090204" pitchFamily="34" charset="0"/>
            </a:endParaRPr>
          </a:p>
          <a:p>
            <a:pPr marL="285750" indent="-285750">
              <a:buFont typeface="Arial" panose="020B0604020202020204" pitchFamily="34" charset="0"/>
              <a:buChar char="•"/>
            </a:pPr>
            <a:r>
              <a:rPr lang="en-US" sz="1300" dirty="0">
                <a:solidFill>
                  <a:schemeClr val="tx1">
                    <a:lumMod val="65000"/>
                    <a:lumOff val="35000"/>
                  </a:schemeClr>
                </a:solidFill>
                <a:latin typeface="Trebuchet MS" panose="020B0703020202090204" pitchFamily="34" charset="0"/>
              </a:rPr>
              <a:t>Lower unemployment rate as compared to Toronto city average even within these area</a:t>
            </a:r>
          </a:p>
        </p:txBody>
      </p:sp>
      <p:cxnSp>
        <p:nvCxnSpPr>
          <p:cNvPr id="40" name="Straight Connector 39">
            <a:extLst>
              <a:ext uri="{FF2B5EF4-FFF2-40B4-BE49-F238E27FC236}">
                <a16:creationId xmlns:a16="http://schemas.microsoft.com/office/drawing/2014/main" id="{24404848-CC25-BCE2-80CE-D7F27634AE6F}"/>
              </a:ext>
            </a:extLst>
          </p:cNvPr>
          <p:cNvCxnSpPr/>
          <p:nvPr/>
        </p:nvCxnSpPr>
        <p:spPr>
          <a:xfrm>
            <a:off x="6083015" y="950674"/>
            <a:ext cx="12985" cy="4955489"/>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8C54F94A-1921-E762-CC36-7314A115EFE4}"/>
              </a:ext>
            </a:extLst>
          </p:cNvPr>
          <p:cNvSpPr/>
          <p:nvPr/>
        </p:nvSpPr>
        <p:spPr>
          <a:xfrm>
            <a:off x="372453" y="3449254"/>
            <a:ext cx="11258444" cy="603785"/>
          </a:xfrm>
          <a:prstGeom prst="round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i="1" dirty="0">
                <a:solidFill>
                  <a:schemeClr val="tx1">
                    <a:lumMod val="65000"/>
                    <a:lumOff val="35000"/>
                  </a:schemeClr>
                </a:solidFill>
                <a:latin typeface="Trebuchet MS" panose="020B0703020202090204" pitchFamily="34" charset="0"/>
              </a:rPr>
              <a:t>Despite unemployment is a cause of concern for the nation, it does not have any significant impact on shooting related crimes in Toronto based on extrapolated information</a:t>
            </a:r>
          </a:p>
        </p:txBody>
      </p:sp>
    </p:spTree>
    <p:extLst>
      <p:ext uri="{BB962C8B-B14F-4D97-AF65-F5344CB8AC3E}">
        <p14:creationId xmlns:p14="http://schemas.microsoft.com/office/powerpoint/2010/main" val="318477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4133579"/>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b="1"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399867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7B330A-B8EF-454F-B551-73CE7F4F3144}"/>
              </a:ext>
            </a:extLst>
          </p:cNvPr>
          <p:cNvSpPr/>
          <p:nvPr/>
        </p:nvSpPr>
        <p:spPr>
          <a:xfrm>
            <a:off x="4375230" y="1516278"/>
            <a:ext cx="3441540" cy="4653028"/>
          </a:xfrm>
          <a:prstGeom prst="roundRect">
            <a:avLst/>
          </a:prstGeom>
          <a:solidFill>
            <a:schemeClr val="bg1"/>
          </a:solidFill>
          <a:ln>
            <a:solidFill>
              <a:schemeClr val="bg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r>
              <a:rPr lang="en-US" b="1">
                <a:solidFill>
                  <a:schemeClr val="tx1">
                    <a:lumMod val="65000"/>
                    <a:lumOff val="35000"/>
                  </a:schemeClr>
                </a:solidFill>
                <a:latin typeface="Trebuchet MS" panose="020B0703020202090204" pitchFamily="34" charset="0"/>
              </a:rPr>
              <a:t>Re-allocate</a:t>
            </a:r>
          </a:p>
          <a:p>
            <a:pPr algn="ctr"/>
            <a:endParaRPr lang="en-US" b="1">
              <a:solidFill>
                <a:schemeClr val="tx1">
                  <a:lumMod val="65000"/>
                  <a:lumOff val="35000"/>
                </a:schemeClr>
              </a:solidFill>
              <a:latin typeface="Trebuchet MS" panose="020B0703020202090204" pitchFamily="34" charset="0"/>
            </a:endParaRPr>
          </a:p>
          <a:p>
            <a:pPr algn="ctr"/>
            <a:r>
              <a:rPr lang="en-US" sz="1400" i="1">
                <a:solidFill>
                  <a:schemeClr val="tx1">
                    <a:lumMod val="65000"/>
                    <a:lumOff val="35000"/>
                  </a:schemeClr>
                </a:solidFill>
                <a:latin typeface="Trebuchet MS" panose="020B0703020202090204" pitchFamily="34" charset="0"/>
              </a:rPr>
              <a:t>Implement a need-based distribution of resources such as police personnel and patrol cards, especially in high crime areas where multiple different clusters of criminal incidents exist to effectively mitigate such activities and drive citizen comfort</a:t>
            </a:r>
          </a:p>
        </p:txBody>
      </p:sp>
      <p:sp>
        <p:nvSpPr>
          <p:cNvPr id="5" name="Rounded Rectangle 4">
            <a:extLst>
              <a:ext uri="{FF2B5EF4-FFF2-40B4-BE49-F238E27FC236}">
                <a16:creationId xmlns:a16="http://schemas.microsoft.com/office/drawing/2014/main" id="{76CA7759-F1B4-1C15-9F84-960A58EB52F9}"/>
              </a:ext>
            </a:extLst>
          </p:cNvPr>
          <p:cNvSpPr/>
          <p:nvPr/>
        </p:nvSpPr>
        <p:spPr>
          <a:xfrm>
            <a:off x="8229600" y="1516278"/>
            <a:ext cx="3441540" cy="4653028"/>
          </a:xfrm>
          <a:prstGeom prst="roundRect">
            <a:avLst/>
          </a:prstGeom>
          <a:solidFill>
            <a:schemeClr val="bg1"/>
          </a:solidFill>
          <a:ln>
            <a:solidFill>
              <a:schemeClr val="bg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r>
              <a:rPr lang="en-US" b="1">
                <a:solidFill>
                  <a:schemeClr val="tx1">
                    <a:lumMod val="65000"/>
                    <a:lumOff val="35000"/>
                  </a:schemeClr>
                </a:solidFill>
                <a:latin typeface="Trebuchet MS" panose="020B0703020202090204" pitchFamily="34" charset="0"/>
              </a:rPr>
              <a:t>Re-invest</a:t>
            </a:r>
          </a:p>
          <a:p>
            <a:pPr algn="ctr"/>
            <a:endParaRPr lang="en-US" b="1">
              <a:solidFill>
                <a:schemeClr val="tx1">
                  <a:lumMod val="65000"/>
                  <a:lumOff val="35000"/>
                </a:schemeClr>
              </a:solidFill>
              <a:latin typeface="Trebuchet MS" panose="020B0703020202090204" pitchFamily="34" charset="0"/>
            </a:endParaRPr>
          </a:p>
          <a:p>
            <a:pPr algn="ctr"/>
            <a:r>
              <a:rPr lang="en-US" sz="1400" i="1">
                <a:solidFill>
                  <a:schemeClr val="tx1">
                    <a:lumMod val="65000"/>
                    <a:lumOff val="35000"/>
                  </a:schemeClr>
                </a:solidFill>
                <a:latin typeface="Trebuchet MS" panose="020B0703020202090204" pitchFamily="34" charset="0"/>
              </a:rPr>
              <a:t>Devise strategies and collaborate with city council and concerned authorities to initiate school outreach and after school programs that not only focus on academic curriculum but also promote gun safety and anti-violence campaigns</a:t>
            </a:r>
          </a:p>
          <a:p>
            <a:pPr algn="ctr"/>
            <a:endParaRPr lang="en-US" sz="1400" i="1">
              <a:solidFill>
                <a:schemeClr val="tx1">
                  <a:lumMod val="65000"/>
                  <a:lumOff val="35000"/>
                </a:schemeClr>
              </a:solidFill>
              <a:latin typeface="Trebuchet MS" panose="020B0703020202090204" pitchFamily="34" charset="0"/>
            </a:endParaRPr>
          </a:p>
          <a:p>
            <a:pPr algn="ctr"/>
            <a:r>
              <a:rPr lang="en-US" sz="1400" i="1">
                <a:solidFill>
                  <a:schemeClr val="tx1">
                    <a:lumMod val="65000"/>
                    <a:lumOff val="35000"/>
                  </a:schemeClr>
                </a:solidFill>
                <a:latin typeface="Trebuchet MS" panose="020B0703020202090204" pitchFamily="34" charset="0"/>
              </a:rPr>
              <a:t>Although not a big factor, reduce unemployment and any crime rising from that by carrying out initiatives and reaching out to suitable authorities to generate employment</a:t>
            </a:r>
          </a:p>
          <a:p>
            <a:pPr algn="ctr"/>
            <a:endParaRPr lang="en-US" b="1">
              <a:solidFill>
                <a:schemeClr val="tx1">
                  <a:lumMod val="65000"/>
                  <a:lumOff val="35000"/>
                </a:schemeClr>
              </a:solidFill>
              <a:latin typeface="Trebuchet MS" panose="020B0703020202090204" pitchFamily="34" charset="0"/>
            </a:endParaRPr>
          </a:p>
        </p:txBody>
      </p:sp>
      <p:sp>
        <p:nvSpPr>
          <p:cNvPr id="19" name="Triangle 18">
            <a:extLst>
              <a:ext uri="{FF2B5EF4-FFF2-40B4-BE49-F238E27FC236}">
                <a16:creationId xmlns:a16="http://schemas.microsoft.com/office/drawing/2014/main" id="{32281E4B-550E-D181-2616-AD63AE0E4EB4}"/>
              </a:ext>
            </a:extLst>
          </p:cNvPr>
          <p:cNvSpPr/>
          <p:nvPr/>
        </p:nvSpPr>
        <p:spPr>
          <a:xfrm flipV="1">
            <a:off x="5871256" y="1950329"/>
            <a:ext cx="486138" cy="376617"/>
          </a:xfrm>
          <a:prstGeom prst="triangle">
            <a:avLst/>
          </a:prstGeom>
          <a:solidFill>
            <a:srgbClr val="3360AA"/>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7580EF1D-ABF9-277C-60EA-CB084701A620}"/>
              </a:ext>
            </a:extLst>
          </p:cNvPr>
          <p:cNvSpPr/>
          <p:nvPr/>
        </p:nvSpPr>
        <p:spPr>
          <a:xfrm flipV="1">
            <a:off x="9707301" y="1929829"/>
            <a:ext cx="486138" cy="376617"/>
          </a:xfrm>
          <a:prstGeom prst="triangle">
            <a:avLst/>
          </a:prstGeom>
          <a:solidFill>
            <a:srgbClr val="20438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4FFF0061-CC4D-50ED-6DBE-972621334B0F}"/>
              </a:ext>
            </a:extLst>
          </p:cNvPr>
          <p:cNvSpPr/>
          <p:nvPr/>
        </p:nvSpPr>
        <p:spPr>
          <a:xfrm>
            <a:off x="520859" y="1516278"/>
            <a:ext cx="3441539" cy="4653028"/>
          </a:xfrm>
          <a:prstGeom prst="roundRect">
            <a:avLst/>
          </a:prstGeom>
          <a:solidFill>
            <a:schemeClr val="bg1"/>
          </a:solidFill>
          <a:ln>
            <a:solidFill>
              <a:schemeClr val="bg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endParaRPr lang="en-US" b="1">
              <a:solidFill>
                <a:schemeClr val="tx1">
                  <a:lumMod val="65000"/>
                  <a:lumOff val="35000"/>
                </a:schemeClr>
              </a:solidFill>
              <a:latin typeface="Trebuchet MS" panose="020B0703020202090204" pitchFamily="34" charset="0"/>
            </a:endParaRPr>
          </a:p>
          <a:p>
            <a:pPr algn="ctr"/>
            <a:r>
              <a:rPr lang="en-US" b="1">
                <a:solidFill>
                  <a:schemeClr val="tx1">
                    <a:lumMod val="65000"/>
                    <a:lumOff val="35000"/>
                  </a:schemeClr>
                </a:solidFill>
                <a:latin typeface="Trebuchet MS" panose="020B0703020202090204" pitchFamily="34" charset="0"/>
              </a:rPr>
              <a:t>Re-organize</a:t>
            </a:r>
          </a:p>
          <a:p>
            <a:pPr algn="ctr"/>
            <a:endParaRPr lang="en-US" b="1">
              <a:solidFill>
                <a:schemeClr val="tx1">
                  <a:lumMod val="65000"/>
                  <a:lumOff val="35000"/>
                </a:schemeClr>
              </a:solidFill>
              <a:latin typeface="Trebuchet MS" panose="020B0703020202090204" pitchFamily="34" charset="0"/>
            </a:endParaRPr>
          </a:p>
          <a:p>
            <a:r>
              <a:rPr lang="en-US" sz="1400" i="1">
                <a:solidFill>
                  <a:schemeClr val="tx1">
                    <a:lumMod val="65000"/>
                    <a:lumOff val="35000"/>
                  </a:schemeClr>
                </a:solidFill>
                <a:latin typeface="Trebuchet MS" panose="020B0703020202090204" pitchFamily="34" charset="0"/>
              </a:rPr>
              <a:t>Move and relocate resources and police personnel to enhance convenience, save on costs and proficiently handle crime-related incidents in areas of greater need, in this case high crime neighborhoods</a:t>
            </a:r>
          </a:p>
        </p:txBody>
      </p:sp>
      <p:sp>
        <p:nvSpPr>
          <p:cNvPr id="18" name="Triangle 17">
            <a:extLst>
              <a:ext uri="{FF2B5EF4-FFF2-40B4-BE49-F238E27FC236}">
                <a16:creationId xmlns:a16="http://schemas.microsoft.com/office/drawing/2014/main" id="{30DB9CEE-5692-83F7-1F42-D4A8CE77AF51}"/>
              </a:ext>
            </a:extLst>
          </p:cNvPr>
          <p:cNvSpPr/>
          <p:nvPr/>
        </p:nvSpPr>
        <p:spPr>
          <a:xfrm flipV="1">
            <a:off x="1998559" y="1950329"/>
            <a:ext cx="486138" cy="376617"/>
          </a:xfrm>
          <a:prstGeom prst="triangle">
            <a:avLst/>
          </a:prstGeom>
          <a:solidFill>
            <a:schemeClr val="accent1">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D907B19-44CF-27B4-918A-FBF0C5A15C44}"/>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Recommendations and Conclusions</a:t>
            </a:r>
          </a:p>
        </p:txBody>
      </p:sp>
      <p:sp>
        <p:nvSpPr>
          <p:cNvPr id="7" name="Oval 6">
            <a:extLst>
              <a:ext uri="{FF2B5EF4-FFF2-40B4-BE49-F238E27FC236}">
                <a16:creationId xmlns:a16="http://schemas.microsoft.com/office/drawing/2014/main" id="{EF4F9650-5D2E-9B03-2F17-255E20252A6E}"/>
              </a:ext>
            </a:extLst>
          </p:cNvPr>
          <p:cNvSpPr/>
          <p:nvPr/>
        </p:nvSpPr>
        <p:spPr>
          <a:xfrm>
            <a:off x="1842302" y="1151679"/>
            <a:ext cx="798653" cy="798653"/>
          </a:xfrm>
          <a:prstGeom prst="ellipse">
            <a:avLst/>
          </a:prstGeom>
          <a:solidFill>
            <a:schemeClr val="bg1"/>
          </a:solidFill>
          <a:ln w="127000">
            <a:solidFill>
              <a:schemeClr val="accent1">
                <a:lumMod val="40000"/>
                <a:lumOff val="6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73DE2B7-E85B-9E71-5FEF-EDD0F4BD004E}"/>
              </a:ext>
            </a:extLst>
          </p:cNvPr>
          <p:cNvSpPr/>
          <p:nvPr/>
        </p:nvSpPr>
        <p:spPr>
          <a:xfrm>
            <a:off x="5714999" y="1159996"/>
            <a:ext cx="798653" cy="798653"/>
          </a:xfrm>
          <a:prstGeom prst="ellipse">
            <a:avLst/>
          </a:prstGeom>
          <a:solidFill>
            <a:schemeClr val="bg1"/>
          </a:solidFill>
          <a:ln w="127000">
            <a:solidFill>
              <a:srgbClr val="3360A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229B7F-996B-8A9F-ED68-C4621DDFFFA7}"/>
              </a:ext>
            </a:extLst>
          </p:cNvPr>
          <p:cNvSpPr/>
          <p:nvPr/>
        </p:nvSpPr>
        <p:spPr>
          <a:xfrm>
            <a:off x="9551044" y="1151678"/>
            <a:ext cx="798653" cy="798653"/>
          </a:xfrm>
          <a:prstGeom prst="ellipse">
            <a:avLst/>
          </a:prstGeom>
          <a:solidFill>
            <a:schemeClr val="bg1"/>
          </a:solidFill>
          <a:ln w="127000">
            <a:solidFill>
              <a:srgbClr val="20438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arget">
            <a:extLst>
              <a:ext uri="{FF2B5EF4-FFF2-40B4-BE49-F238E27FC236}">
                <a16:creationId xmlns:a16="http://schemas.microsoft.com/office/drawing/2014/main" id="{B0F9D49C-9775-40F1-F538-5E45202C71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35628" y="1245004"/>
            <a:ext cx="612000" cy="612000"/>
          </a:xfrm>
          <a:prstGeom prst="rect">
            <a:avLst/>
          </a:prstGeom>
        </p:spPr>
      </p:pic>
      <p:pic>
        <p:nvPicPr>
          <p:cNvPr id="15" name="Graphic 14" descr="Connections">
            <a:extLst>
              <a:ext uri="{FF2B5EF4-FFF2-40B4-BE49-F238E27FC236}">
                <a16:creationId xmlns:a16="http://schemas.microsoft.com/office/drawing/2014/main" id="{1AB02D0C-FE3C-E126-74F9-DBD4C7ECC0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6325" y="1271321"/>
            <a:ext cx="576000" cy="576000"/>
          </a:xfrm>
          <a:prstGeom prst="rect">
            <a:avLst/>
          </a:prstGeom>
        </p:spPr>
      </p:pic>
      <p:pic>
        <p:nvPicPr>
          <p:cNvPr id="17" name="Graphic 16" descr="Decision chart">
            <a:extLst>
              <a:ext uri="{FF2B5EF4-FFF2-40B4-BE49-F238E27FC236}">
                <a16:creationId xmlns:a16="http://schemas.microsoft.com/office/drawing/2014/main" id="{F75AD932-08F9-3473-6F45-DF8918D4D9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0370" y="1281004"/>
            <a:ext cx="540000" cy="540000"/>
          </a:xfrm>
          <a:prstGeom prst="rect">
            <a:avLst/>
          </a:prstGeom>
        </p:spPr>
      </p:pic>
    </p:spTree>
    <p:extLst>
      <p:ext uri="{BB962C8B-B14F-4D97-AF65-F5344CB8AC3E}">
        <p14:creationId xmlns:p14="http://schemas.microsoft.com/office/powerpoint/2010/main" val="388881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4877864"/>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b="1"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2438120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E633767-1142-8E72-E519-D8F54C928AB8}"/>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Next Steps</a:t>
            </a:r>
          </a:p>
        </p:txBody>
      </p:sp>
      <p:sp>
        <p:nvSpPr>
          <p:cNvPr id="17" name="Cube 16">
            <a:extLst>
              <a:ext uri="{FF2B5EF4-FFF2-40B4-BE49-F238E27FC236}">
                <a16:creationId xmlns:a16="http://schemas.microsoft.com/office/drawing/2014/main" id="{D124BAB1-923A-843C-92F1-1239B5466762}"/>
              </a:ext>
            </a:extLst>
          </p:cNvPr>
          <p:cNvSpPr/>
          <p:nvPr/>
        </p:nvSpPr>
        <p:spPr>
          <a:xfrm>
            <a:off x="706057" y="4136638"/>
            <a:ext cx="4097436" cy="2102116"/>
          </a:xfrm>
          <a:prstGeom prst="cube">
            <a:avLst/>
          </a:prstGeom>
          <a:solidFill>
            <a:srgbClr val="E8ABFF">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65000"/>
                    <a:lumOff val="35000"/>
                  </a:schemeClr>
                </a:solidFill>
                <a:effectLst/>
                <a:latin typeface="Trebuchet MS" panose="020B0703020202090204" pitchFamily="34" charset="0"/>
              </a:rPr>
              <a:t>While our model shows high accuracy in predicting crime in high-crime neighborhoods, there is room for improvement in its predictability for low-crime neighborhoods</a:t>
            </a:r>
            <a:endParaRPr lang="en-US" sz="1400" i="1" dirty="0">
              <a:solidFill>
                <a:schemeClr val="tx1">
                  <a:lumMod val="65000"/>
                  <a:lumOff val="35000"/>
                </a:schemeClr>
              </a:solidFill>
              <a:latin typeface="Trebuchet MS" panose="020B0703020202090204" pitchFamily="34" charset="0"/>
            </a:endParaRPr>
          </a:p>
        </p:txBody>
      </p:sp>
      <p:sp>
        <p:nvSpPr>
          <p:cNvPr id="18" name="Cube 17">
            <a:extLst>
              <a:ext uri="{FF2B5EF4-FFF2-40B4-BE49-F238E27FC236}">
                <a16:creationId xmlns:a16="http://schemas.microsoft.com/office/drawing/2014/main" id="{C5BDCE19-0D6C-960D-688C-794704C6231E}"/>
              </a:ext>
            </a:extLst>
          </p:cNvPr>
          <p:cNvSpPr/>
          <p:nvPr/>
        </p:nvSpPr>
        <p:spPr>
          <a:xfrm>
            <a:off x="4259482" y="2670546"/>
            <a:ext cx="4097437" cy="3568208"/>
          </a:xfrm>
          <a:prstGeom prst="cube">
            <a:avLst/>
          </a:prstGeom>
          <a:solidFill>
            <a:srgbClr val="B37EE8">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65000"/>
                    <a:lumOff val="35000"/>
                  </a:schemeClr>
                </a:solidFill>
                <a:latin typeface="Trebuchet MS" panose="020B0703020202090204" pitchFamily="34" charset="0"/>
              </a:rPr>
              <a:t>Our model has the potential to extend its application to predicting various crimes, including homicides. It utilizes reproducible features such as Month, Day, and Time range to generate accurate predictions. Furthermore, it can adapt to different databases with similar characteristics, making it versatile in its applicability.</a:t>
            </a:r>
          </a:p>
        </p:txBody>
      </p:sp>
      <p:sp>
        <p:nvSpPr>
          <p:cNvPr id="19" name="Cube 18">
            <a:extLst>
              <a:ext uri="{FF2B5EF4-FFF2-40B4-BE49-F238E27FC236}">
                <a16:creationId xmlns:a16="http://schemas.microsoft.com/office/drawing/2014/main" id="{95E538A0-C572-D3DE-E5B5-2797196B0FA0}"/>
              </a:ext>
            </a:extLst>
          </p:cNvPr>
          <p:cNvSpPr/>
          <p:nvPr/>
        </p:nvSpPr>
        <p:spPr>
          <a:xfrm>
            <a:off x="7465673" y="1527858"/>
            <a:ext cx="4097438" cy="4710896"/>
          </a:xfrm>
          <a:prstGeom prst="cube">
            <a:avLst/>
          </a:prstGeom>
          <a:solidFill>
            <a:srgbClr val="8553A7">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latin typeface="Trebuchet MS" panose="020B0703020202090204" pitchFamily="34" charset="0"/>
              </a:rPr>
              <a:t>Once our model has reached its full potential, it can then be used in other cities and regions within the country. This will help the governmental agencies to make data-driven decisions in allocating resources and potentially reducing heinous crimes across the country resulting in safer and happier society</a:t>
            </a:r>
          </a:p>
        </p:txBody>
      </p:sp>
      <p:sp>
        <p:nvSpPr>
          <p:cNvPr id="23" name="Oval 22">
            <a:extLst>
              <a:ext uri="{FF2B5EF4-FFF2-40B4-BE49-F238E27FC236}">
                <a16:creationId xmlns:a16="http://schemas.microsoft.com/office/drawing/2014/main" id="{BFF1E666-7FFE-AC36-6445-DC0601176CE9}"/>
              </a:ext>
            </a:extLst>
          </p:cNvPr>
          <p:cNvSpPr/>
          <p:nvPr/>
        </p:nvSpPr>
        <p:spPr>
          <a:xfrm>
            <a:off x="2274422" y="3690721"/>
            <a:ext cx="763929" cy="763929"/>
          </a:xfrm>
          <a:prstGeom prst="ellipse">
            <a:avLst/>
          </a:prstGeom>
          <a:solidFill>
            <a:schemeClr val="bg1"/>
          </a:solidFill>
          <a:ln w="57150">
            <a:solidFill>
              <a:srgbClr val="662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latin typeface="Trebuchet MS" panose="020B0703020202090204" pitchFamily="34" charset="0"/>
              </a:rPr>
              <a:t>1</a:t>
            </a:r>
          </a:p>
        </p:txBody>
      </p:sp>
      <p:sp>
        <p:nvSpPr>
          <p:cNvPr id="24" name="Oval 23">
            <a:extLst>
              <a:ext uri="{FF2B5EF4-FFF2-40B4-BE49-F238E27FC236}">
                <a16:creationId xmlns:a16="http://schemas.microsoft.com/office/drawing/2014/main" id="{0A64A1C8-9D23-1B93-4889-77B9FEA3CC62}"/>
              </a:ext>
            </a:extLst>
          </p:cNvPr>
          <p:cNvSpPr/>
          <p:nvPr/>
        </p:nvSpPr>
        <p:spPr>
          <a:xfrm>
            <a:off x="5926235" y="2187942"/>
            <a:ext cx="763929" cy="763929"/>
          </a:xfrm>
          <a:prstGeom prst="ellipse">
            <a:avLst/>
          </a:prstGeom>
          <a:solidFill>
            <a:schemeClr val="bg1"/>
          </a:solidFill>
          <a:ln w="57150">
            <a:solidFill>
              <a:srgbClr val="662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latin typeface="Trebuchet MS" panose="020B0703020202090204" pitchFamily="34" charset="0"/>
              </a:rPr>
              <a:t>2</a:t>
            </a:r>
          </a:p>
        </p:txBody>
      </p:sp>
      <p:sp>
        <p:nvSpPr>
          <p:cNvPr id="25" name="Oval 24">
            <a:extLst>
              <a:ext uri="{FF2B5EF4-FFF2-40B4-BE49-F238E27FC236}">
                <a16:creationId xmlns:a16="http://schemas.microsoft.com/office/drawing/2014/main" id="{E95EB533-ADEE-4DB5-DB9E-CA050F96B3D1}"/>
              </a:ext>
            </a:extLst>
          </p:cNvPr>
          <p:cNvSpPr/>
          <p:nvPr/>
        </p:nvSpPr>
        <p:spPr>
          <a:xfrm>
            <a:off x="9354270" y="954972"/>
            <a:ext cx="763929" cy="763929"/>
          </a:xfrm>
          <a:prstGeom prst="ellipse">
            <a:avLst/>
          </a:prstGeom>
          <a:solidFill>
            <a:schemeClr val="bg1"/>
          </a:solidFill>
          <a:ln w="57150">
            <a:solidFill>
              <a:srgbClr val="662E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latin typeface="Trebuchet MS" panose="020B0703020202090204" pitchFamily="34" charset="0"/>
              </a:rPr>
              <a:t>3</a:t>
            </a:r>
          </a:p>
        </p:txBody>
      </p:sp>
    </p:spTree>
    <p:extLst>
      <p:ext uri="{BB962C8B-B14F-4D97-AF65-F5344CB8AC3E}">
        <p14:creationId xmlns:p14="http://schemas.microsoft.com/office/powerpoint/2010/main" val="1216392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1145819"/>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b="1"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622401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6CC07C-8069-7976-7863-7AA0A2DF3F6A}"/>
              </a:ext>
            </a:extLst>
          </p:cNvPr>
          <p:cNvSpPr txBox="1"/>
          <p:nvPr/>
        </p:nvSpPr>
        <p:spPr>
          <a:xfrm>
            <a:off x="798990" y="1731145"/>
            <a:ext cx="107715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a:p>
        </p:txBody>
      </p:sp>
      <p:sp>
        <p:nvSpPr>
          <p:cNvPr id="4" name="TextBox 3">
            <a:extLst>
              <a:ext uri="{FF2B5EF4-FFF2-40B4-BE49-F238E27FC236}">
                <a16:creationId xmlns:a16="http://schemas.microsoft.com/office/drawing/2014/main" id="{6DEB5240-B062-1283-D69C-A91FE8F82243}"/>
              </a:ext>
            </a:extLst>
          </p:cNvPr>
          <p:cNvSpPr txBox="1"/>
          <p:nvPr/>
        </p:nvSpPr>
        <p:spPr>
          <a:xfrm>
            <a:off x="220563" y="871429"/>
            <a:ext cx="11750873" cy="538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Allen, M. (2022, May 27). Trends in firearm-related violent crime in Canada, 2009 to 2020. </a:t>
            </a:r>
            <a:r>
              <a:rPr lang="en-US" sz="1200" dirty="0" err="1">
                <a:solidFill>
                  <a:schemeClr val="tx1">
                    <a:lumMod val="65000"/>
                    <a:lumOff val="35000"/>
                  </a:schemeClr>
                </a:solidFill>
                <a:latin typeface="Trebuchet MS" panose="020B0703020202090204" pitchFamily="34" charset="0"/>
                <a:cs typeface="Arial"/>
              </a:rPr>
              <a:t>Statistique</a:t>
            </a:r>
            <a:r>
              <a:rPr lang="en-US" sz="1200" dirty="0">
                <a:solidFill>
                  <a:schemeClr val="tx1">
                    <a:lumMod val="65000"/>
                    <a:lumOff val="35000"/>
                  </a:schemeClr>
                </a:solidFill>
                <a:latin typeface="Trebuchet MS" panose="020B0703020202090204" pitchFamily="34" charset="0"/>
                <a:cs typeface="Arial"/>
              </a:rPr>
              <a:t> Canada. Retrieved June 2, 2023, from </a:t>
            </a:r>
            <a:r>
              <a:rPr lang="en-US" sz="1200" dirty="0">
                <a:solidFill>
                  <a:schemeClr val="tx1">
                    <a:lumMod val="65000"/>
                    <a:lumOff val="35000"/>
                  </a:schemeClr>
                </a:solidFill>
                <a:latin typeface="Trebuchet MS" panose="020B0703020202090204" pitchFamily="34" charset="0"/>
                <a:cs typeface="Arial"/>
                <a:hlinkClick r:id="rId2">
                  <a:extLst>
                    <a:ext uri="{A12FA001-AC4F-418D-AE19-62706E023703}">
                      <ahyp:hlinkClr xmlns:ahyp="http://schemas.microsoft.com/office/drawing/2018/hyperlinkcolor" val="tx"/>
                    </a:ext>
                  </a:extLst>
                </a:hlinkClick>
              </a:rPr>
              <a:t>https://www150.statcan.gc.ca/n1/pub/85-002-x/2022001/article/00009-eng.htm</a:t>
            </a:r>
            <a:endParaRPr lang="en-US" sz="1200" dirty="0">
              <a:solidFill>
                <a:schemeClr val="tx1">
                  <a:lumMod val="65000"/>
                  <a:lumOff val="35000"/>
                </a:schemeClr>
              </a:solidFill>
              <a:latin typeface="Trebuchet MS" panose="020B0703020202090204" pitchFamily="34" charset="0"/>
              <a:cs typeface="Arial"/>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Andresen, M. A. (2012, 11 6). Unemployment and crime: A neighborhood level panel data approach. </a:t>
            </a:r>
            <a:r>
              <a:rPr lang="en-US" sz="1200" dirty="0">
                <a:solidFill>
                  <a:schemeClr val="tx1">
                    <a:lumMod val="65000"/>
                    <a:lumOff val="35000"/>
                  </a:schemeClr>
                </a:solidFill>
                <a:latin typeface="Trebuchet MS" panose="020B0703020202090204" pitchFamily="34" charset="0"/>
                <a:cs typeface="Arial"/>
                <a:hlinkClick r:id="rId3">
                  <a:extLst>
                    <a:ext uri="{A12FA001-AC4F-418D-AE19-62706E023703}">
                      <ahyp:hlinkClr xmlns:ahyp="http://schemas.microsoft.com/office/drawing/2018/hyperlinkcolor" val="tx"/>
                    </a:ext>
                  </a:extLst>
                </a:hlinkClick>
              </a:rPr>
              <a:t>https://www.sciencedirect.com/science/article/pii/S0049089X12001548</a:t>
            </a:r>
            <a:endParaRPr lang="en-US" sz="1200" dirty="0">
              <a:solidFill>
                <a:schemeClr val="tx1">
                  <a:lumMod val="65000"/>
                  <a:lumOff val="35000"/>
                </a:schemeClr>
              </a:solidFill>
              <a:latin typeface="Trebuchet MS" panose="020B0703020202090204" pitchFamily="34" charset="0"/>
              <a:cs typeface="Arial"/>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B, W. (2019, June 21). Danforth shooter had “extensive history of mental illness” but no clear motive: Toronto police. Durham Radio News. Retrieved June 2, 2023, from </a:t>
            </a:r>
            <a:r>
              <a:rPr lang="en-US" sz="1200" dirty="0">
                <a:solidFill>
                  <a:schemeClr val="tx1">
                    <a:lumMod val="65000"/>
                    <a:lumOff val="35000"/>
                  </a:schemeClr>
                </a:solidFill>
                <a:latin typeface="Trebuchet MS" panose="020B0703020202090204" pitchFamily="34" charset="0"/>
                <a:cs typeface="Arial"/>
                <a:hlinkClick r:id="rId4">
                  <a:extLst>
                    <a:ext uri="{A12FA001-AC4F-418D-AE19-62706E023703}">
                      <ahyp:hlinkClr xmlns:ahyp="http://schemas.microsoft.com/office/drawing/2018/hyperlinkcolor" val="tx"/>
                    </a:ext>
                  </a:extLst>
                </a:hlinkClick>
              </a:rPr>
              <a:t>https://www.durhamradionews.com/archives/119781</a:t>
            </a:r>
            <a:endParaRPr lang="en-US" sz="1200" dirty="0">
              <a:solidFill>
                <a:schemeClr val="tx1">
                  <a:lumMod val="65000"/>
                  <a:lumOff val="35000"/>
                </a:schemeClr>
              </a:solidFill>
              <a:latin typeface="Trebuchet MS" panose="020B0703020202090204" pitchFamily="34" charset="0"/>
              <a:cs typeface="Arial"/>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Boyce, J. (2015, November 30). Police-reported crime statistics in Canada, 2014. </a:t>
            </a:r>
            <a:r>
              <a:rPr lang="en-US" sz="1200" dirty="0" err="1">
                <a:solidFill>
                  <a:schemeClr val="tx1">
                    <a:lumMod val="65000"/>
                    <a:lumOff val="35000"/>
                  </a:schemeClr>
                </a:solidFill>
                <a:latin typeface="Trebuchet MS" panose="020B0703020202090204" pitchFamily="34" charset="0"/>
                <a:cs typeface="Arial"/>
              </a:rPr>
              <a:t>Statistique</a:t>
            </a:r>
            <a:r>
              <a:rPr lang="en-US" sz="1200" dirty="0">
                <a:solidFill>
                  <a:schemeClr val="tx1">
                    <a:lumMod val="65000"/>
                    <a:lumOff val="35000"/>
                  </a:schemeClr>
                </a:solidFill>
                <a:latin typeface="Trebuchet MS" panose="020B0703020202090204" pitchFamily="34" charset="0"/>
                <a:cs typeface="Arial"/>
              </a:rPr>
              <a:t> Canada. Retrieved June 2, 2023, from </a:t>
            </a:r>
            <a:r>
              <a:rPr lang="en-US" sz="1200" dirty="0">
                <a:solidFill>
                  <a:schemeClr val="tx1">
                    <a:lumMod val="65000"/>
                    <a:lumOff val="35000"/>
                  </a:schemeClr>
                </a:solidFill>
                <a:latin typeface="Trebuchet MS" panose="020B0703020202090204" pitchFamily="34" charset="0"/>
                <a:cs typeface="Arial"/>
                <a:hlinkClick r:id="rId5">
                  <a:extLst>
                    <a:ext uri="{A12FA001-AC4F-418D-AE19-62706E023703}">
                      <ahyp:hlinkClr xmlns:ahyp="http://schemas.microsoft.com/office/drawing/2018/hyperlinkcolor" val="tx"/>
                    </a:ext>
                  </a:extLst>
                </a:hlinkClick>
              </a:rPr>
              <a:t>https://www150.statcan.gc.ca/n1/pub/85-002-x/2015001/article/14211-eng.htm</a:t>
            </a:r>
            <a:endParaRPr lang="en-US" sz="1200" dirty="0">
              <a:solidFill>
                <a:schemeClr val="tx1">
                  <a:lumMod val="65000"/>
                  <a:lumOff val="35000"/>
                </a:schemeClr>
              </a:solidFill>
              <a:latin typeface="Trebuchet MS" panose="020B0703020202090204" pitchFamily="34" charset="0"/>
              <a:cs typeface="Arial"/>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Hopper, T. (2023, April 13). Canada is seeing violent crime like never before. What's behind the wave of killings and attacks. National Post. Retrieved June 2, 2023, from </a:t>
            </a:r>
            <a:r>
              <a:rPr lang="en-US" sz="1200" dirty="0">
                <a:solidFill>
                  <a:schemeClr val="tx1">
                    <a:lumMod val="65000"/>
                    <a:lumOff val="35000"/>
                  </a:schemeClr>
                </a:solidFill>
                <a:latin typeface="Trebuchet MS" panose="020B0703020202090204" pitchFamily="34" charset="0"/>
                <a:cs typeface="Arial"/>
                <a:hlinkClick r:id="rId6">
                  <a:extLst>
                    <a:ext uri="{A12FA001-AC4F-418D-AE19-62706E023703}">
                      <ahyp:hlinkClr xmlns:ahyp="http://schemas.microsoft.com/office/drawing/2018/hyperlinkcolor" val="tx"/>
                    </a:ext>
                  </a:extLst>
                </a:hlinkClick>
              </a:rPr>
              <a:t>https://nationalpost.com/news/canada/canadas-violent-crime-wave</a:t>
            </a:r>
            <a:endParaRPr lang="en-US" sz="1200" dirty="0">
              <a:solidFill>
                <a:schemeClr val="tx1">
                  <a:lumMod val="65000"/>
                  <a:lumOff val="35000"/>
                </a:schemeClr>
              </a:solidFill>
              <a:latin typeface="Trebuchet MS" panose="020B0703020202090204" pitchFamily="34" charset="0"/>
              <a:cs typeface="Arial"/>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ea typeface="+mn-lt"/>
                <a:cs typeface="+mn-lt"/>
              </a:rPr>
              <a:t>Kim1, D. Y. (2010, 5 3). The Impact of COVID-19 on Gun Violence Across Census Tracts in NYC. </a:t>
            </a:r>
            <a:r>
              <a:rPr lang="en-US" sz="1200" dirty="0">
                <a:solidFill>
                  <a:schemeClr val="tx1">
                    <a:lumMod val="65000"/>
                    <a:lumOff val="35000"/>
                  </a:schemeClr>
                </a:solidFill>
                <a:latin typeface="Trebuchet MS" panose="020B0703020202090204" pitchFamily="34" charset="0"/>
                <a:ea typeface="+mn-lt"/>
                <a:cs typeface="+mn-lt"/>
                <a:hlinkClick r:id="rId7">
                  <a:extLst>
                    <a:ext uri="{A12FA001-AC4F-418D-AE19-62706E023703}">
                      <ahyp:hlinkClr xmlns:ahyp="http://schemas.microsoft.com/office/drawing/2018/hyperlinkcolor" val="tx"/>
                    </a:ext>
                  </a:extLst>
                </a:hlinkClick>
              </a:rPr>
              <a:t>https://journals.sagepub.com/doi/pdf/10.1177/10887679221077036</a:t>
            </a:r>
            <a:endParaRPr lang="en-US" sz="1200" dirty="0">
              <a:solidFill>
                <a:schemeClr val="tx1">
                  <a:lumMod val="65000"/>
                  <a:lumOff val="35000"/>
                </a:schemeClr>
              </a:solidFill>
              <a:latin typeface="Trebuchet MS" panose="020B0703020202090204" pitchFamily="34" charset="0"/>
              <a:ea typeface="+mn-lt"/>
              <a:cs typeface="+mn-lt"/>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ea typeface="+mn-lt"/>
                <a:cs typeface="+mn-lt"/>
              </a:rPr>
              <a:t>Moselle, A. (2021, July 7). Study shows correlation between jobs and gun violence. WHYY. Retrieved June 2, 2023, from </a:t>
            </a:r>
            <a:r>
              <a:rPr lang="en-US" sz="1200" dirty="0">
                <a:solidFill>
                  <a:schemeClr val="tx1">
                    <a:lumMod val="65000"/>
                    <a:lumOff val="35000"/>
                  </a:schemeClr>
                </a:solidFill>
                <a:latin typeface="Trebuchet MS" panose="020B0703020202090204" pitchFamily="34" charset="0"/>
                <a:ea typeface="+mn-lt"/>
                <a:cs typeface="+mn-lt"/>
                <a:hlinkClick r:id="rId8">
                  <a:extLst>
                    <a:ext uri="{A12FA001-AC4F-418D-AE19-62706E023703}">
                      <ahyp:hlinkClr xmlns:ahyp="http://schemas.microsoft.com/office/drawing/2018/hyperlinkcolor" val="tx"/>
                    </a:ext>
                  </a:extLst>
                </a:hlinkClick>
              </a:rPr>
              <a:t>https://whyy.org/articles/philly-study-shows-strong-correlation-between-unemployment-and-gun-violence/</a:t>
            </a:r>
            <a:endParaRPr lang="en-US" sz="1200" dirty="0">
              <a:solidFill>
                <a:schemeClr val="tx1">
                  <a:lumMod val="65000"/>
                  <a:lumOff val="35000"/>
                </a:schemeClr>
              </a:solidFill>
              <a:latin typeface="Trebuchet MS" panose="020B0703020202090204" pitchFamily="34" charset="0"/>
              <a:ea typeface="+mn-lt"/>
              <a:cs typeface="+mn-lt"/>
            </a:endParaRPr>
          </a:p>
          <a:p>
            <a:pPr marL="360000" indent="-321750">
              <a:lnSpc>
                <a:spcPts val="1860"/>
              </a:lnSpc>
              <a:spcAft>
                <a:spcPts val="600"/>
              </a:spcAft>
              <a:buFont typeface="Wingdings"/>
              <a:buChar char="Ø"/>
            </a:pPr>
            <a:r>
              <a:rPr lang="en-US" sz="1200" dirty="0" err="1">
                <a:solidFill>
                  <a:schemeClr val="tx1">
                    <a:lumMod val="65000"/>
                    <a:lumOff val="35000"/>
                  </a:schemeClr>
                </a:solidFill>
                <a:latin typeface="Trebuchet MS" panose="020B0703020202090204" pitchFamily="34" charset="0"/>
                <a:ea typeface="+mn-lt"/>
                <a:cs typeface="+mn-lt"/>
              </a:rPr>
              <a:t>Ngabo</a:t>
            </a:r>
            <a:r>
              <a:rPr lang="en-US" sz="1200" dirty="0">
                <a:solidFill>
                  <a:schemeClr val="tx1">
                    <a:lumMod val="65000"/>
                    <a:lumOff val="35000"/>
                  </a:schemeClr>
                </a:solidFill>
                <a:latin typeface="Trebuchet MS" panose="020B0703020202090204" pitchFamily="34" charset="0"/>
                <a:ea typeface="+mn-lt"/>
                <a:cs typeface="+mn-lt"/>
              </a:rPr>
              <a:t>, G. (2021, December 30). Toronto records third-deadliest year in almost two decades. The Toronto Star. Retrieved June 2, 2023, from </a:t>
            </a:r>
            <a:r>
              <a:rPr lang="en-US" sz="1200" dirty="0">
                <a:solidFill>
                  <a:schemeClr val="tx1">
                    <a:lumMod val="65000"/>
                    <a:lumOff val="35000"/>
                  </a:schemeClr>
                </a:solidFill>
                <a:latin typeface="Trebuchet MS" panose="020B0703020202090204" pitchFamily="34" charset="0"/>
                <a:ea typeface="+mn-lt"/>
                <a:cs typeface="+mn-lt"/>
                <a:hlinkClick r:id="rId9">
                  <a:extLst>
                    <a:ext uri="{A12FA001-AC4F-418D-AE19-62706E023703}">
                      <ahyp:hlinkClr xmlns:ahyp="http://schemas.microsoft.com/office/drawing/2018/hyperlinkcolor" val="tx"/>
                    </a:ext>
                  </a:extLst>
                </a:hlinkClick>
              </a:rPr>
              <a:t>https://www.thestar.com/news/gta/2021/12/29/mental-health-gun-violence-factors-in-torontos-second-deadliest-year-in-over-a-decade.html</a:t>
            </a:r>
            <a:endParaRPr lang="en-US" sz="1200" dirty="0">
              <a:solidFill>
                <a:schemeClr val="tx1">
                  <a:lumMod val="65000"/>
                  <a:lumOff val="35000"/>
                </a:schemeClr>
              </a:solidFill>
              <a:latin typeface="Trebuchet MS" panose="020B0703020202090204" pitchFamily="34" charset="0"/>
              <a:ea typeface="+mn-lt"/>
              <a:cs typeface="Arial"/>
            </a:endParaRPr>
          </a:p>
          <a:p>
            <a:pPr marL="360000" indent="-321750">
              <a:lnSpc>
                <a:spcPts val="1860"/>
              </a:lnSpc>
              <a:spcAft>
                <a:spcPts val="600"/>
              </a:spcAft>
              <a:buFont typeface="Wingdings"/>
              <a:buChar char="Ø"/>
            </a:pPr>
            <a:r>
              <a:rPr lang="en-US" sz="1200" dirty="0" err="1">
                <a:solidFill>
                  <a:schemeClr val="tx1">
                    <a:lumMod val="65000"/>
                    <a:lumOff val="35000"/>
                  </a:schemeClr>
                </a:solidFill>
                <a:latin typeface="Trebuchet MS" panose="020B0703020202090204" pitchFamily="34" charset="0"/>
                <a:cs typeface="Calibri"/>
              </a:rPr>
              <a:t>Schleimer</a:t>
            </a:r>
            <a:r>
              <a:rPr lang="en-US" sz="1200" dirty="0">
                <a:solidFill>
                  <a:schemeClr val="tx1">
                    <a:lumMod val="65000"/>
                    <a:lumOff val="35000"/>
                  </a:schemeClr>
                </a:solidFill>
                <a:latin typeface="Trebuchet MS" panose="020B0703020202090204" pitchFamily="34" charset="0"/>
                <a:cs typeface="Calibri"/>
              </a:rPr>
              <a:t>, J. P. (2022, January 27). Unemployment and Crime in US Cities During the Coronavirus Pandemic. </a:t>
            </a:r>
            <a:r>
              <a:rPr lang="en-US" sz="1200" dirty="0">
                <a:solidFill>
                  <a:schemeClr val="tx1">
                    <a:lumMod val="65000"/>
                    <a:lumOff val="35000"/>
                  </a:schemeClr>
                </a:solidFill>
                <a:latin typeface="Trebuchet MS" panose="020B0703020202090204" pitchFamily="34" charset="0"/>
                <a:cs typeface="Calibri"/>
                <a:hlinkClick r:id="rId10">
                  <a:extLst>
                    <a:ext uri="{A12FA001-AC4F-418D-AE19-62706E023703}">
                      <ahyp:hlinkClr xmlns:ahyp="http://schemas.microsoft.com/office/drawing/2018/hyperlinkcolor" val="tx"/>
                    </a:ext>
                  </a:extLst>
                </a:hlinkClick>
              </a:rPr>
              <a:t>https://link.springer.com/article/10.1007/s11524-021-00605-3</a:t>
            </a:r>
            <a:endParaRPr lang="en-US" sz="1200" dirty="0">
              <a:solidFill>
                <a:schemeClr val="tx1">
                  <a:lumMod val="65000"/>
                  <a:lumOff val="35000"/>
                </a:schemeClr>
              </a:solidFill>
              <a:latin typeface="Trebuchet MS" panose="020B0703020202090204" pitchFamily="34" charset="0"/>
              <a:cs typeface="Calibri"/>
            </a:endParaRPr>
          </a:p>
          <a:p>
            <a:pPr marL="360000" indent="-321750">
              <a:lnSpc>
                <a:spcPts val="1860"/>
              </a:lnSpc>
              <a:spcAft>
                <a:spcPts val="600"/>
              </a:spcAft>
              <a:buFont typeface="Wingdings"/>
              <a:buChar char="Ø"/>
            </a:pPr>
            <a:r>
              <a:rPr lang="en-US" sz="1200" dirty="0">
                <a:solidFill>
                  <a:schemeClr val="tx1">
                    <a:lumMod val="65000"/>
                    <a:lumOff val="35000"/>
                  </a:schemeClr>
                </a:solidFill>
                <a:latin typeface="Trebuchet MS" panose="020B0703020202090204" pitchFamily="34" charset="0"/>
                <a:cs typeface="Arial"/>
              </a:rPr>
              <a:t>STAFF, T. (2022, February 1). Report Links Unemployment with Rise in Gun Crime During Pandemic. The Crime Report. Retrieved June 2, 2023, from </a:t>
            </a:r>
            <a:r>
              <a:rPr lang="en-US" sz="1200" dirty="0">
                <a:solidFill>
                  <a:schemeClr val="tx1">
                    <a:lumMod val="65000"/>
                    <a:lumOff val="35000"/>
                  </a:schemeClr>
                </a:solidFill>
                <a:latin typeface="Trebuchet MS" panose="020B0703020202090204" pitchFamily="34" charset="0"/>
                <a:cs typeface="Arial"/>
                <a:hlinkClick r:id="rId11">
                  <a:extLst>
                    <a:ext uri="{A12FA001-AC4F-418D-AE19-62706E023703}">
                      <ahyp:hlinkClr xmlns:ahyp="http://schemas.microsoft.com/office/drawing/2018/hyperlinkcolor" val="tx"/>
                    </a:ext>
                  </a:extLst>
                </a:hlinkClick>
              </a:rPr>
              <a:t>https://thecrimereport.org/2022/02/01/report-links-unemployment-with-rise-in-gun-crime-during-pandemic/</a:t>
            </a:r>
            <a:endParaRPr lang="en-US" sz="1200" dirty="0">
              <a:solidFill>
                <a:schemeClr val="tx1">
                  <a:lumMod val="65000"/>
                  <a:lumOff val="35000"/>
                </a:schemeClr>
              </a:solidFill>
              <a:latin typeface="Trebuchet MS" panose="020B0703020202090204" pitchFamily="34" charset="0"/>
              <a:cs typeface="Calibri"/>
            </a:endParaRPr>
          </a:p>
        </p:txBody>
      </p:sp>
      <p:sp>
        <p:nvSpPr>
          <p:cNvPr id="6" name="Title 1">
            <a:extLst>
              <a:ext uri="{FF2B5EF4-FFF2-40B4-BE49-F238E27FC236}">
                <a16:creationId xmlns:a16="http://schemas.microsoft.com/office/drawing/2014/main" id="{F3B5199C-DD05-FB1B-FFFA-42EC26A716A1}"/>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References</a:t>
            </a:r>
          </a:p>
        </p:txBody>
      </p:sp>
    </p:spTree>
    <p:extLst>
      <p:ext uri="{BB962C8B-B14F-4D97-AF65-F5344CB8AC3E}">
        <p14:creationId xmlns:p14="http://schemas.microsoft.com/office/powerpoint/2010/main" val="428356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Statistics">
            <a:extLst>
              <a:ext uri="{FF2B5EF4-FFF2-40B4-BE49-F238E27FC236}">
                <a16:creationId xmlns:a16="http://schemas.microsoft.com/office/drawing/2014/main" id="{91BFF4E5-C51E-5DCE-BAB3-9B3BC468D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579" y="1491916"/>
            <a:ext cx="935422" cy="935422"/>
          </a:xfrm>
          <a:prstGeom prst="rect">
            <a:avLst/>
          </a:prstGeom>
        </p:spPr>
      </p:pic>
      <p:sp>
        <p:nvSpPr>
          <p:cNvPr id="5" name="TextBox 4">
            <a:extLst>
              <a:ext uri="{FF2B5EF4-FFF2-40B4-BE49-F238E27FC236}">
                <a16:creationId xmlns:a16="http://schemas.microsoft.com/office/drawing/2014/main" id="{C9F520D5-5EE5-8EE7-B98C-542B4BC84C71}"/>
              </a:ext>
            </a:extLst>
          </p:cNvPr>
          <p:cNvSpPr txBox="1"/>
          <p:nvPr/>
        </p:nvSpPr>
        <p:spPr>
          <a:xfrm>
            <a:off x="1197791" y="1728794"/>
            <a:ext cx="9682411" cy="461665"/>
          </a:xfrm>
          <a:prstGeom prst="rect">
            <a:avLst/>
          </a:prstGeom>
          <a:noFill/>
        </p:spPr>
        <p:txBody>
          <a:bodyPr wrap="square" rtlCol="0">
            <a:spAutoFit/>
          </a:bodyPr>
          <a:lstStyle/>
          <a:p>
            <a:r>
              <a:rPr lang="en-US" sz="2400" i="1" dirty="0">
                <a:latin typeface="Trebuchet MS" panose="020B0703020202090204" pitchFamily="34" charset="0"/>
                <a:hlinkClick r:id="rId5"/>
              </a:rPr>
              <a:t>Link</a:t>
            </a:r>
            <a:r>
              <a:rPr lang="en-US" sz="2400" i="1" dirty="0">
                <a:latin typeface="Trebuchet MS" panose="020B0703020202090204" pitchFamily="34" charset="0"/>
              </a:rPr>
              <a:t> to analysis and synthesis file, also attached in speaker notes</a:t>
            </a:r>
          </a:p>
        </p:txBody>
      </p:sp>
      <p:sp>
        <p:nvSpPr>
          <p:cNvPr id="6" name="Title 1">
            <a:extLst>
              <a:ext uri="{FF2B5EF4-FFF2-40B4-BE49-F238E27FC236}">
                <a16:creationId xmlns:a16="http://schemas.microsoft.com/office/drawing/2014/main" id="{1D4CBEC1-787F-3632-7A42-6175737F1F1C}"/>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Appendix </a:t>
            </a:r>
          </a:p>
        </p:txBody>
      </p:sp>
    </p:spTree>
    <p:extLst>
      <p:ext uri="{BB962C8B-B14F-4D97-AF65-F5344CB8AC3E}">
        <p14:creationId xmlns:p14="http://schemas.microsoft.com/office/powerpoint/2010/main" val="79997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892A0C-2592-1798-7CE9-FE47AE2DFFFF}"/>
              </a:ext>
            </a:extLst>
          </p:cNvPr>
          <p:cNvSpPr/>
          <p:nvPr/>
        </p:nvSpPr>
        <p:spPr>
          <a:xfrm>
            <a:off x="425012" y="1114096"/>
            <a:ext cx="11437804" cy="619011"/>
          </a:xfrm>
          <a:prstGeom prst="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lumMod val="75000"/>
                    <a:lumOff val="25000"/>
                  </a:schemeClr>
                </a:solidFill>
                <a:latin typeface="Trebuchet MS" panose="020B0703020202090204" pitchFamily="34" charset="0"/>
              </a:rPr>
              <a:t>Improve safety and economic conditions of civilians across neighborhoods in Toronto by assessing proportion of crime rate (firearm shootings) by area, re-allocating resources by predicting future occurrences</a:t>
            </a:r>
          </a:p>
        </p:txBody>
      </p:sp>
      <p:grpSp>
        <p:nvGrpSpPr>
          <p:cNvPr id="9" name="Group 8">
            <a:extLst>
              <a:ext uri="{FF2B5EF4-FFF2-40B4-BE49-F238E27FC236}">
                <a16:creationId xmlns:a16="http://schemas.microsoft.com/office/drawing/2014/main" id="{B2B61117-E5CD-38F1-BF4F-557C80BFBFF7}"/>
              </a:ext>
            </a:extLst>
          </p:cNvPr>
          <p:cNvGrpSpPr/>
          <p:nvPr/>
        </p:nvGrpSpPr>
        <p:grpSpPr>
          <a:xfrm>
            <a:off x="207579" y="3026322"/>
            <a:ext cx="2681452" cy="2681452"/>
            <a:chOff x="198382" y="2803632"/>
            <a:chExt cx="2681452" cy="2681452"/>
          </a:xfrm>
        </p:grpSpPr>
        <p:pic>
          <p:nvPicPr>
            <p:cNvPr id="6" name="Graphic 5" descr="Magnifying glass">
              <a:extLst>
                <a:ext uri="{FF2B5EF4-FFF2-40B4-BE49-F238E27FC236}">
                  <a16:creationId xmlns:a16="http://schemas.microsoft.com/office/drawing/2014/main" id="{2D3E9E8B-3A0C-2054-6A69-2A6AEBC8FC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382" y="2803632"/>
              <a:ext cx="2681452" cy="2681452"/>
            </a:xfrm>
            <a:prstGeom prst="rect">
              <a:avLst/>
            </a:prstGeom>
          </p:spPr>
        </p:pic>
        <p:pic>
          <p:nvPicPr>
            <p:cNvPr id="8" name="Graphic 7" descr="Question mark">
              <a:extLst>
                <a:ext uri="{FF2B5EF4-FFF2-40B4-BE49-F238E27FC236}">
                  <a16:creationId xmlns:a16="http://schemas.microsoft.com/office/drawing/2014/main" id="{79E5AA97-8144-4A69-8FB2-2CF47DD7F3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469" y="3355429"/>
              <a:ext cx="1080000" cy="1080000"/>
            </a:xfrm>
            <a:prstGeom prst="rect">
              <a:avLst/>
            </a:prstGeom>
          </p:spPr>
        </p:pic>
      </p:grpSp>
      <p:sp>
        <p:nvSpPr>
          <p:cNvPr id="10" name="Rounded Rectangle 9">
            <a:extLst>
              <a:ext uri="{FF2B5EF4-FFF2-40B4-BE49-F238E27FC236}">
                <a16:creationId xmlns:a16="http://schemas.microsoft.com/office/drawing/2014/main" id="{0DE7B190-1A01-7686-95E4-38B24A72AAFA}"/>
              </a:ext>
            </a:extLst>
          </p:cNvPr>
          <p:cNvSpPr/>
          <p:nvPr/>
        </p:nvSpPr>
        <p:spPr>
          <a:xfrm>
            <a:off x="2984938" y="2307265"/>
            <a:ext cx="8877878" cy="3827722"/>
          </a:xfrm>
          <a:prstGeom prst="roundRect">
            <a:avLst/>
          </a:prstGeom>
          <a:solidFill>
            <a:schemeClr val="bg1"/>
          </a:solid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ts val="2160"/>
              </a:lnSpc>
              <a:spcAft>
                <a:spcPts val="600"/>
              </a:spcAft>
              <a:buFont typeface="Wingdings" pitchFamily="2" charset="2"/>
              <a:buChar char="Ø"/>
            </a:pPr>
            <a:r>
              <a:rPr lang="en-US" sz="1600" dirty="0">
                <a:solidFill>
                  <a:schemeClr val="tx1">
                    <a:lumMod val="65000"/>
                    <a:lumOff val="35000"/>
                  </a:schemeClr>
                </a:solidFill>
                <a:latin typeface="Trebuchet MS" panose="020B0703020202090204" pitchFamily="34" charset="0"/>
              </a:rPr>
              <a:t>Which areas or neighborhoods within Toronto experience the highest and lowest firearm-related violent crime?</a:t>
            </a:r>
          </a:p>
          <a:p>
            <a:pPr marL="285750" indent="-285750">
              <a:lnSpc>
                <a:spcPts val="2160"/>
              </a:lnSpc>
              <a:spcAft>
                <a:spcPts val="600"/>
              </a:spcAft>
              <a:buFont typeface="Wingdings" pitchFamily="2" charset="2"/>
              <a:buChar char="Ø"/>
            </a:pPr>
            <a:endParaRPr lang="en-US" sz="1600" dirty="0">
              <a:solidFill>
                <a:schemeClr val="tx1">
                  <a:lumMod val="65000"/>
                  <a:lumOff val="35000"/>
                </a:schemeClr>
              </a:solidFill>
              <a:latin typeface="Trebuchet MS" panose="020B0703020202090204" pitchFamily="34" charset="0"/>
            </a:endParaRPr>
          </a:p>
          <a:p>
            <a:pPr marL="285750" indent="-285750">
              <a:lnSpc>
                <a:spcPts val="2160"/>
              </a:lnSpc>
              <a:spcAft>
                <a:spcPts val="600"/>
              </a:spcAft>
              <a:buFont typeface="Wingdings" pitchFamily="2" charset="2"/>
              <a:buChar char="Ø"/>
            </a:pPr>
            <a:r>
              <a:rPr lang="en-US" sz="1600" dirty="0">
                <a:solidFill>
                  <a:schemeClr val="tx1">
                    <a:lumMod val="65000"/>
                    <a:lumOff val="35000"/>
                  </a:schemeClr>
                </a:solidFill>
                <a:latin typeface="Trebuchet MS" panose="020B0703020202090204" pitchFamily="34" charset="0"/>
              </a:rPr>
              <a:t>What are the various trends and consistencies within each of these neighborhoods? What, in specific, is driving these trends?</a:t>
            </a:r>
          </a:p>
          <a:p>
            <a:pPr marL="285750" indent="-285750">
              <a:lnSpc>
                <a:spcPts val="2160"/>
              </a:lnSpc>
              <a:spcAft>
                <a:spcPts val="600"/>
              </a:spcAft>
              <a:buFont typeface="Wingdings" pitchFamily="2" charset="2"/>
              <a:buChar char="Ø"/>
            </a:pPr>
            <a:endParaRPr lang="en-US" sz="1600" dirty="0">
              <a:solidFill>
                <a:schemeClr val="tx1">
                  <a:lumMod val="65000"/>
                  <a:lumOff val="35000"/>
                </a:schemeClr>
              </a:solidFill>
              <a:latin typeface="Trebuchet MS" panose="020B0703020202090204" pitchFamily="34" charset="0"/>
            </a:endParaRPr>
          </a:p>
          <a:p>
            <a:pPr marL="285750" indent="-285750">
              <a:lnSpc>
                <a:spcPts val="2160"/>
              </a:lnSpc>
              <a:spcAft>
                <a:spcPts val="600"/>
              </a:spcAft>
              <a:buFont typeface="Wingdings" pitchFamily="2" charset="2"/>
              <a:buChar char="Ø"/>
            </a:pPr>
            <a:r>
              <a:rPr lang="en-US" sz="1600" dirty="0">
                <a:solidFill>
                  <a:schemeClr val="tx1">
                    <a:lumMod val="65000"/>
                    <a:lumOff val="35000"/>
                  </a:schemeClr>
                </a:solidFill>
                <a:latin typeface="Trebuchet MS" panose="020B0703020202090204" pitchFamily="34" charset="0"/>
              </a:rPr>
              <a:t>What factors, if any, such as unemployment or lack of education contribute to such crimes?</a:t>
            </a:r>
          </a:p>
          <a:p>
            <a:pPr marL="285750" indent="-285750">
              <a:lnSpc>
                <a:spcPts val="2160"/>
              </a:lnSpc>
              <a:spcAft>
                <a:spcPts val="600"/>
              </a:spcAft>
              <a:buFont typeface="Wingdings" pitchFamily="2" charset="2"/>
              <a:buChar char="Ø"/>
            </a:pPr>
            <a:endParaRPr lang="en-US" sz="1600" dirty="0">
              <a:solidFill>
                <a:schemeClr val="tx1">
                  <a:lumMod val="65000"/>
                  <a:lumOff val="35000"/>
                </a:schemeClr>
              </a:solidFill>
              <a:latin typeface="Trebuchet MS" panose="020B0703020202090204" pitchFamily="34" charset="0"/>
            </a:endParaRPr>
          </a:p>
          <a:p>
            <a:pPr marL="285750" indent="-285750">
              <a:lnSpc>
                <a:spcPts val="2160"/>
              </a:lnSpc>
              <a:spcAft>
                <a:spcPts val="600"/>
              </a:spcAft>
              <a:buFont typeface="Wingdings" pitchFamily="2" charset="2"/>
              <a:buChar char="Ø"/>
            </a:pPr>
            <a:r>
              <a:rPr lang="en-US" sz="1600" dirty="0">
                <a:solidFill>
                  <a:schemeClr val="tx1">
                    <a:lumMod val="65000"/>
                    <a:lumOff val="35000"/>
                  </a:schemeClr>
                </a:solidFill>
                <a:latin typeface="Trebuchet MS" panose="020B0703020202090204" pitchFamily="34" charset="0"/>
              </a:rPr>
              <a:t>What strategies we can devise to assess the location and occurrence of future crimes and recommend solutions to avoid them? </a:t>
            </a:r>
          </a:p>
        </p:txBody>
      </p:sp>
      <p:sp>
        <p:nvSpPr>
          <p:cNvPr id="14" name="Title 1">
            <a:extLst>
              <a:ext uri="{FF2B5EF4-FFF2-40B4-BE49-F238E27FC236}">
                <a16:creationId xmlns:a16="http://schemas.microsoft.com/office/drawing/2014/main" id="{27419D05-EDC4-AAA5-BC89-787D8A6278D8}"/>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Key Research Objectives</a:t>
            </a:r>
          </a:p>
        </p:txBody>
      </p:sp>
    </p:spTree>
    <p:extLst>
      <p:ext uri="{BB962C8B-B14F-4D97-AF65-F5344CB8AC3E}">
        <p14:creationId xmlns:p14="http://schemas.microsoft.com/office/powerpoint/2010/main" val="125721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1889156"/>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b="1"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43561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5D74CD-DFD9-CA7D-B4C2-B77AF67ECCBB}"/>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Executive Summary</a:t>
            </a:r>
          </a:p>
        </p:txBody>
      </p:sp>
      <p:grpSp>
        <p:nvGrpSpPr>
          <p:cNvPr id="19" name="Group 18">
            <a:extLst>
              <a:ext uri="{FF2B5EF4-FFF2-40B4-BE49-F238E27FC236}">
                <a16:creationId xmlns:a16="http://schemas.microsoft.com/office/drawing/2014/main" id="{51255D02-5444-EE6B-714F-9394CD420571}"/>
              </a:ext>
            </a:extLst>
          </p:cNvPr>
          <p:cNvGrpSpPr/>
          <p:nvPr/>
        </p:nvGrpSpPr>
        <p:grpSpPr>
          <a:xfrm>
            <a:off x="207579" y="1137207"/>
            <a:ext cx="11517575" cy="1302593"/>
            <a:chOff x="207579" y="1137207"/>
            <a:chExt cx="11517575" cy="1302593"/>
          </a:xfrm>
        </p:grpSpPr>
        <p:sp>
          <p:nvSpPr>
            <p:cNvPr id="23" name="Rounded Rectangle 22">
              <a:extLst>
                <a:ext uri="{FF2B5EF4-FFF2-40B4-BE49-F238E27FC236}">
                  <a16:creationId xmlns:a16="http://schemas.microsoft.com/office/drawing/2014/main" id="{6CD2839A-9732-45E1-E5FC-0EBE7AEE18B8}"/>
                </a:ext>
              </a:extLst>
            </p:cNvPr>
            <p:cNvSpPr/>
            <p:nvPr/>
          </p:nvSpPr>
          <p:spPr>
            <a:xfrm>
              <a:off x="207579" y="1137207"/>
              <a:ext cx="11517575" cy="1302593"/>
            </a:xfrm>
            <a:prstGeom prst="roundRect">
              <a:avLst>
                <a:gd name="adj" fmla="val 41204"/>
              </a:avLst>
            </a:prstGeom>
            <a:solidFill>
              <a:srgbClr val="76F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400" b="1" i="1" u="sng" dirty="0">
                  <a:solidFill>
                    <a:schemeClr val="tx1">
                      <a:lumMod val="65000"/>
                      <a:lumOff val="35000"/>
                    </a:schemeClr>
                  </a:solidFill>
                  <a:latin typeface="Trebuchet MS" panose="020B0703020202090204" pitchFamily="34" charset="0"/>
                </a:rPr>
                <a:t>Toronto Police Service (TPS)</a:t>
              </a:r>
              <a:r>
                <a:rPr lang="en-US" sz="1400" i="1" dirty="0">
                  <a:solidFill>
                    <a:schemeClr val="tx1">
                      <a:lumMod val="65000"/>
                      <a:lumOff val="35000"/>
                    </a:schemeClr>
                  </a:solidFill>
                  <a:latin typeface="Trebuchet MS" panose="020B0703020202090204" pitchFamily="34" charset="0"/>
                </a:rPr>
                <a:t> is the city's law enforcement agency with 7,600 uniformed and civilian members. It comprises 17 police divisions and handles various safety and law enforcement responsibilities</a:t>
              </a:r>
            </a:p>
          </p:txBody>
        </p:sp>
        <p:sp>
          <p:nvSpPr>
            <p:cNvPr id="29" name="Oval 28">
              <a:extLst>
                <a:ext uri="{FF2B5EF4-FFF2-40B4-BE49-F238E27FC236}">
                  <a16:creationId xmlns:a16="http://schemas.microsoft.com/office/drawing/2014/main" id="{D2C59C4A-D618-A282-2332-AEB7E09EDD8D}"/>
                </a:ext>
              </a:extLst>
            </p:cNvPr>
            <p:cNvSpPr/>
            <p:nvPr/>
          </p:nvSpPr>
          <p:spPr>
            <a:xfrm>
              <a:off x="659860" y="1283392"/>
              <a:ext cx="997671" cy="1010222"/>
            </a:xfrm>
            <a:prstGeom prst="ellipse">
              <a:avLst/>
            </a:prstGeom>
            <a:noFill/>
            <a:ln w="1270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CAA6D44-05CB-76B5-B796-353D2B74413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5190" y="1401049"/>
              <a:ext cx="682308" cy="774908"/>
            </a:xfrm>
            <a:prstGeom prst="rect">
              <a:avLst/>
            </a:prstGeom>
          </p:spPr>
        </p:pic>
      </p:grpSp>
      <p:grpSp>
        <p:nvGrpSpPr>
          <p:cNvPr id="20" name="Group 19">
            <a:extLst>
              <a:ext uri="{FF2B5EF4-FFF2-40B4-BE49-F238E27FC236}">
                <a16:creationId xmlns:a16="http://schemas.microsoft.com/office/drawing/2014/main" id="{14813010-E8C6-981D-31A6-73E78FFBB000}"/>
              </a:ext>
            </a:extLst>
          </p:cNvPr>
          <p:cNvGrpSpPr/>
          <p:nvPr/>
        </p:nvGrpSpPr>
        <p:grpSpPr>
          <a:xfrm>
            <a:off x="207579" y="5382016"/>
            <a:ext cx="11517575" cy="1302592"/>
            <a:chOff x="207579" y="5382016"/>
            <a:chExt cx="11517575" cy="1302592"/>
          </a:xfrm>
        </p:grpSpPr>
        <p:sp>
          <p:nvSpPr>
            <p:cNvPr id="10" name="Rounded Rectangle 9">
              <a:extLst>
                <a:ext uri="{FF2B5EF4-FFF2-40B4-BE49-F238E27FC236}">
                  <a16:creationId xmlns:a16="http://schemas.microsoft.com/office/drawing/2014/main" id="{58588F74-04B2-084C-404D-0ACAB7DE8D22}"/>
                </a:ext>
              </a:extLst>
            </p:cNvPr>
            <p:cNvSpPr/>
            <p:nvPr/>
          </p:nvSpPr>
          <p:spPr>
            <a:xfrm>
              <a:off x="207579" y="5382016"/>
              <a:ext cx="11517575" cy="1302592"/>
            </a:xfrm>
            <a:prstGeom prst="roundRect">
              <a:avLst>
                <a:gd name="adj" fmla="val 41204"/>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400" i="1" dirty="0">
                  <a:solidFill>
                    <a:schemeClr val="tx1">
                      <a:lumMod val="65000"/>
                      <a:lumOff val="35000"/>
                    </a:schemeClr>
                  </a:solidFill>
                  <a:latin typeface="Trebuchet MS" panose="020B0703020202090204" pitchFamily="34" charset="0"/>
                </a:rPr>
                <a:t>Based on the built predictive models and the analysis conducted, our </a:t>
              </a:r>
              <a:r>
                <a:rPr lang="en-US" sz="1400" b="1" i="1" u="sng" dirty="0">
                  <a:solidFill>
                    <a:schemeClr val="tx1">
                      <a:lumMod val="65000"/>
                      <a:lumOff val="35000"/>
                    </a:schemeClr>
                  </a:solidFill>
                  <a:latin typeface="Trebuchet MS" panose="020B0703020202090204" pitchFamily="34" charset="0"/>
                </a:rPr>
                <a:t>strategic recommendations</a:t>
              </a:r>
              <a:r>
                <a:rPr lang="en-US" sz="1400" b="1" i="1" dirty="0">
                  <a:solidFill>
                    <a:schemeClr val="tx1">
                      <a:lumMod val="65000"/>
                      <a:lumOff val="35000"/>
                    </a:schemeClr>
                  </a:solidFill>
                  <a:latin typeface="Trebuchet MS" panose="020B0703020202090204" pitchFamily="34" charset="0"/>
                </a:rPr>
                <a:t> </a:t>
              </a:r>
              <a:r>
                <a:rPr lang="en-US" sz="1400" i="1" dirty="0">
                  <a:solidFill>
                    <a:schemeClr val="tx1">
                      <a:lumMod val="65000"/>
                      <a:lumOff val="35000"/>
                    </a:schemeClr>
                  </a:solidFill>
                  <a:latin typeface="Trebuchet MS" panose="020B0703020202090204" pitchFamily="34" charset="0"/>
                </a:rPr>
                <a:t>for the Toronto police consists of a three-pronged approach: re-organize, re-allocate, and re-invest the available resources to effectively curb the increase in crime rates and enhance overall public safety to potentially reduce crime rates across neighborhoods and build a safer society for citizens</a:t>
              </a:r>
            </a:p>
          </p:txBody>
        </p:sp>
        <p:sp>
          <p:nvSpPr>
            <p:cNvPr id="12" name="Oval 11">
              <a:extLst>
                <a:ext uri="{FF2B5EF4-FFF2-40B4-BE49-F238E27FC236}">
                  <a16:creationId xmlns:a16="http://schemas.microsoft.com/office/drawing/2014/main" id="{1F397CB6-6608-EE49-B145-F76B8B158762}"/>
                </a:ext>
              </a:extLst>
            </p:cNvPr>
            <p:cNvSpPr/>
            <p:nvPr/>
          </p:nvSpPr>
          <p:spPr>
            <a:xfrm>
              <a:off x="659860" y="5528201"/>
              <a:ext cx="997671" cy="1010222"/>
            </a:xfrm>
            <a:prstGeom prst="ellipse">
              <a:avLst/>
            </a:prstGeom>
            <a:noFill/>
            <a:ln w="1270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Thumbs up sign">
              <a:extLst>
                <a:ext uri="{FF2B5EF4-FFF2-40B4-BE49-F238E27FC236}">
                  <a16:creationId xmlns:a16="http://schemas.microsoft.com/office/drawing/2014/main" id="{A6EB7596-E7A3-B69F-6A16-C92905B54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765" y="5692158"/>
              <a:ext cx="682308" cy="682308"/>
            </a:xfrm>
            <a:prstGeom prst="rect">
              <a:avLst/>
            </a:prstGeom>
          </p:spPr>
        </p:pic>
      </p:grpSp>
      <p:grpSp>
        <p:nvGrpSpPr>
          <p:cNvPr id="18" name="Group 17">
            <a:extLst>
              <a:ext uri="{FF2B5EF4-FFF2-40B4-BE49-F238E27FC236}">
                <a16:creationId xmlns:a16="http://schemas.microsoft.com/office/drawing/2014/main" id="{4A571162-EA7B-9C34-1528-236E3410412A}"/>
              </a:ext>
            </a:extLst>
          </p:cNvPr>
          <p:cNvGrpSpPr/>
          <p:nvPr/>
        </p:nvGrpSpPr>
        <p:grpSpPr>
          <a:xfrm>
            <a:off x="207579" y="2552482"/>
            <a:ext cx="11517574" cy="1302593"/>
            <a:chOff x="207579" y="2552482"/>
            <a:chExt cx="11517574" cy="1302593"/>
          </a:xfrm>
        </p:grpSpPr>
        <p:sp>
          <p:nvSpPr>
            <p:cNvPr id="2" name="Rounded Rectangle 1">
              <a:extLst>
                <a:ext uri="{FF2B5EF4-FFF2-40B4-BE49-F238E27FC236}">
                  <a16:creationId xmlns:a16="http://schemas.microsoft.com/office/drawing/2014/main" id="{965DA038-E215-7842-7C20-DD4519B24015}"/>
                </a:ext>
              </a:extLst>
            </p:cNvPr>
            <p:cNvSpPr/>
            <p:nvPr/>
          </p:nvSpPr>
          <p:spPr>
            <a:xfrm>
              <a:off x="207579" y="2552482"/>
              <a:ext cx="11517574" cy="1302593"/>
            </a:xfrm>
            <a:prstGeom prst="roundRect">
              <a:avLst>
                <a:gd name="adj" fmla="val 41204"/>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400" i="1" dirty="0">
                  <a:solidFill>
                    <a:schemeClr val="tx1">
                      <a:lumMod val="65000"/>
                      <a:lumOff val="35000"/>
                    </a:schemeClr>
                  </a:solidFill>
                  <a:latin typeface="Trebuchet MS" panose="020B0703020202090204" pitchFamily="34" charset="0"/>
                </a:rPr>
                <a:t>The </a:t>
              </a:r>
              <a:r>
                <a:rPr lang="en-US" sz="1400" b="1" i="1" u="sng" dirty="0">
                  <a:solidFill>
                    <a:schemeClr val="tx1">
                      <a:lumMod val="65000"/>
                      <a:lumOff val="35000"/>
                    </a:schemeClr>
                  </a:solidFill>
                  <a:latin typeface="Trebuchet MS" panose="020B0703020202090204" pitchFamily="34" charset="0"/>
                </a:rPr>
                <a:t>purpose of this project</a:t>
              </a:r>
              <a:r>
                <a:rPr lang="en-US" sz="1400" b="1" i="1" dirty="0">
                  <a:solidFill>
                    <a:schemeClr val="tx1">
                      <a:lumMod val="65000"/>
                      <a:lumOff val="35000"/>
                    </a:schemeClr>
                  </a:solidFill>
                  <a:latin typeface="Trebuchet MS" panose="020B0703020202090204" pitchFamily="34" charset="0"/>
                </a:rPr>
                <a:t> </a:t>
              </a:r>
              <a:r>
                <a:rPr lang="en-US" sz="1400" i="1" dirty="0">
                  <a:solidFill>
                    <a:schemeClr val="tx1">
                      <a:lumMod val="65000"/>
                      <a:lumOff val="35000"/>
                    </a:schemeClr>
                  </a:solidFill>
                  <a:latin typeface="Trebuchet MS" panose="020B0703020202090204" pitchFamily="34" charset="0"/>
                </a:rPr>
                <a:t>is to devise predictive models for the Toronto Police Services (TPS) to prognosticate potential shooting related crime occurrences based on neighborhoods and assess impact of external factors such as education and employment rates </a:t>
              </a:r>
            </a:p>
          </p:txBody>
        </p:sp>
        <p:pic>
          <p:nvPicPr>
            <p:cNvPr id="4" name="Graphic 3" descr="Bullseye">
              <a:extLst>
                <a:ext uri="{FF2B5EF4-FFF2-40B4-BE49-F238E27FC236}">
                  <a16:creationId xmlns:a16="http://schemas.microsoft.com/office/drawing/2014/main" id="{33D248D7-D4C3-D0F5-04A9-8F49307165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959" y="2775473"/>
              <a:ext cx="856611" cy="856611"/>
            </a:xfrm>
            <a:prstGeom prst="rect">
              <a:avLst/>
            </a:prstGeom>
          </p:spPr>
        </p:pic>
        <p:sp>
          <p:nvSpPr>
            <p:cNvPr id="15" name="Oval 14">
              <a:extLst>
                <a:ext uri="{FF2B5EF4-FFF2-40B4-BE49-F238E27FC236}">
                  <a16:creationId xmlns:a16="http://schemas.microsoft.com/office/drawing/2014/main" id="{C828D6B3-083C-0D4C-4FD5-0582E66E6727}"/>
                </a:ext>
              </a:extLst>
            </p:cNvPr>
            <p:cNvSpPr/>
            <p:nvPr/>
          </p:nvSpPr>
          <p:spPr>
            <a:xfrm>
              <a:off x="659860" y="2698667"/>
              <a:ext cx="997671" cy="1010222"/>
            </a:xfrm>
            <a:prstGeom prst="ellipse">
              <a:avLst/>
            </a:prstGeom>
            <a:noFill/>
            <a:ln w="1270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AEA4359-BEEC-9F10-45E4-E2510C2118DB}"/>
              </a:ext>
            </a:extLst>
          </p:cNvPr>
          <p:cNvGrpSpPr/>
          <p:nvPr/>
        </p:nvGrpSpPr>
        <p:grpSpPr>
          <a:xfrm>
            <a:off x="207579" y="3967757"/>
            <a:ext cx="11517574" cy="1301576"/>
            <a:chOff x="207579" y="3967757"/>
            <a:chExt cx="11517574" cy="1301576"/>
          </a:xfrm>
        </p:grpSpPr>
        <p:sp>
          <p:nvSpPr>
            <p:cNvPr id="6" name="Rounded Rectangle 5">
              <a:extLst>
                <a:ext uri="{FF2B5EF4-FFF2-40B4-BE49-F238E27FC236}">
                  <a16:creationId xmlns:a16="http://schemas.microsoft.com/office/drawing/2014/main" id="{45EC5F8F-A4E0-1F83-72A0-98C35CD7C752}"/>
                </a:ext>
              </a:extLst>
            </p:cNvPr>
            <p:cNvSpPr/>
            <p:nvPr/>
          </p:nvSpPr>
          <p:spPr>
            <a:xfrm>
              <a:off x="207579" y="3967757"/>
              <a:ext cx="11517574" cy="1301576"/>
            </a:xfrm>
            <a:prstGeom prst="roundRect">
              <a:avLst>
                <a:gd name="adj" fmla="val 41204"/>
              </a:avLst>
            </a:prstGeom>
            <a:solidFill>
              <a:srgbClr val="76F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400" b="1" i="1" u="sng" dirty="0">
                  <a:solidFill>
                    <a:schemeClr val="tx1">
                      <a:lumMod val="65000"/>
                      <a:lumOff val="35000"/>
                    </a:schemeClr>
                  </a:solidFill>
                  <a:latin typeface="Trebuchet MS" panose="020B0703020202090204" pitchFamily="34" charset="0"/>
                </a:rPr>
                <a:t>Our analysis</a:t>
              </a:r>
              <a:r>
                <a:rPr lang="en-US" sz="1400" i="1" dirty="0">
                  <a:solidFill>
                    <a:schemeClr val="tx1">
                      <a:lumMod val="65000"/>
                      <a:lumOff val="35000"/>
                    </a:schemeClr>
                  </a:solidFill>
                  <a:latin typeface="Trebuchet MS" panose="020B0703020202090204" pitchFamily="34" charset="0"/>
                </a:rPr>
                <a:t> consisted of performing data cleaning practices and exploratory analysis to assess high and low crime areas and which variables impact those statistics</a:t>
              </a:r>
            </a:p>
            <a:p>
              <a:pPr marL="2114550" lvl="4" indent="-285750">
                <a:buFont typeface="Arial" panose="020B0604020202020204" pitchFamily="34" charset="0"/>
                <a:buChar char="•"/>
              </a:pPr>
              <a:r>
                <a:rPr lang="en-US" sz="1400" i="1" dirty="0">
                  <a:solidFill>
                    <a:schemeClr val="tx1">
                      <a:lumMod val="65000"/>
                      <a:lumOff val="35000"/>
                    </a:schemeClr>
                  </a:solidFill>
                  <a:latin typeface="Trebuchet MS" panose="020B0703020202090204" pitchFamily="34" charset="0"/>
                </a:rPr>
                <a:t>Post that we built a KNN-regression model to forecast location of potential criminal incidents; our model demonstrated exceptionally impressive R-squared values - of 0.93 and 0.84 - in predicting latitude and longitude values respectively for neighborhoods with high crime rate</a:t>
              </a:r>
            </a:p>
          </p:txBody>
        </p:sp>
        <p:pic>
          <p:nvPicPr>
            <p:cNvPr id="9" name="Graphic 8" descr="Group brainstorm">
              <a:extLst>
                <a:ext uri="{FF2B5EF4-FFF2-40B4-BE49-F238E27FC236}">
                  <a16:creationId xmlns:a16="http://schemas.microsoft.com/office/drawing/2014/main" id="{B66ED167-CC3C-7EB4-6A96-93E1E8EC51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072" y="4164489"/>
              <a:ext cx="908113" cy="908113"/>
            </a:xfrm>
            <a:prstGeom prst="rect">
              <a:avLst/>
            </a:prstGeom>
          </p:spPr>
        </p:pic>
        <p:sp>
          <p:nvSpPr>
            <p:cNvPr id="16" name="Oval 15">
              <a:extLst>
                <a:ext uri="{FF2B5EF4-FFF2-40B4-BE49-F238E27FC236}">
                  <a16:creationId xmlns:a16="http://schemas.microsoft.com/office/drawing/2014/main" id="{70BAB713-76B3-1E40-A0C0-06EC998F010E}"/>
                </a:ext>
              </a:extLst>
            </p:cNvPr>
            <p:cNvSpPr/>
            <p:nvPr/>
          </p:nvSpPr>
          <p:spPr>
            <a:xfrm>
              <a:off x="659860" y="4113434"/>
              <a:ext cx="997671" cy="1010222"/>
            </a:xfrm>
            <a:prstGeom prst="ellipse">
              <a:avLst/>
            </a:prstGeom>
            <a:noFill/>
            <a:ln w="1270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592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2635325"/>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b="1"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401329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162A7B-545F-8F8A-8A2B-1E5F80A85F6B}"/>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With the advent of firearm shooting-related crimes in Toronto, there exists opportunity to devise strategies which can potentially assist the police to reduce such incidents</a:t>
            </a:r>
          </a:p>
        </p:txBody>
      </p:sp>
      <p:cxnSp>
        <p:nvCxnSpPr>
          <p:cNvPr id="9" name="Straight Connector 8">
            <a:extLst>
              <a:ext uri="{FF2B5EF4-FFF2-40B4-BE49-F238E27FC236}">
                <a16:creationId xmlns:a16="http://schemas.microsoft.com/office/drawing/2014/main" id="{9B37F78A-039C-2844-9859-6E0A1142FE5B}"/>
              </a:ext>
            </a:extLst>
          </p:cNvPr>
          <p:cNvCxnSpPr>
            <a:cxnSpLocks/>
          </p:cNvCxnSpPr>
          <p:nvPr/>
        </p:nvCxnSpPr>
        <p:spPr>
          <a:xfrm>
            <a:off x="335666" y="5405380"/>
            <a:ext cx="10544537" cy="0"/>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5147D1-5469-B26A-4BF2-824FD92187BD}"/>
              </a:ext>
            </a:extLst>
          </p:cNvPr>
          <p:cNvCxnSpPr>
            <a:cxnSpLocks/>
          </p:cNvCxnSpPr>
          <p:nvPr/>
        </p:nvCxnSpPr>
        <p:spPr>
          <a:xfrm>
            <a:off x="1136248" y="5546202"/>
            <a:ext cx="10658355" cy="0"/>
          </a:xfrm>
          <a:prstGeom prst="line">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999EF83-FCAD-C838-AD2E-F554C9D19234}"/>
              </a:ext>
            </a:extLst>
          </p:cNvPr>
          <p:cNvSpPr/>
          <p:nvPr/>
        </p:nvSpPr>
        <p:spPr>
          <a:xfrm>
            <a:off x="1751635" y="4710902"/>
            <a:ext cx="1388956" cy="1388956"/>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520B5DE-B23D-A85D-9B47-BABEBCDB12F6}"/>
              </a:ext>
            </a:extLst>
          </p:cNvPr>
          <p:cNvSpPr/>
          <p:nvPr/>
        </p:nvSpPr>
        <p:spPr>
          <a:xfrm>
            <a:off x="5314711" y="4710902"/>
            <a:ext cx="1388956" cy="1388956"/>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BCB596-A41D-E67F-3DBE-4677DE720C97}"/>
              </a:ext>
            </a:extLst>
          </p:cNvPr>
          <p:cNvSpPr/>
          <p:nvPr/>
        </p:nvSpPr>
        <p:spPr>
          <a:xfrm>
            <a:off x="8877788" y="4710902"/>
            <a:ext cx="1388956" cy="1388956"/>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4320E2-1FA9-D0AA-EF13-90E472BF4065}"/>
              </a:ext>
            </a:extLst>
          </p:cNvPr>
          <p:cNvSpPr/>
          <p:nvPr/>
        </p:nvSpPr>
        <p:spPr>
          <a:xfrm>
            <a:off x="1906113" y="4865380"/>
            <a:ext cx="1080000" cy="1080000"/>
          </a:xfrm>
          <a:prstGeom prst="ellipse">
            <a:avLst/>
          </a:prstGeom>
          <a:solidFill>
            <a:schemeClr val="bg1"/>
          </a:solidFill>
          <a:ln>
            <a:solidFill>
              <a:schemeClr val="tx1">
                <a:lumMod val="65000"/>
                <a:lumOff val="35000"/>
              </a:schemeClr>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92DC60-F02B-950D-CEC8-178404FEE27B}"/>
              </a:ext>
            </a:extLst>
          </p:cNvPr>
          <p:cNvSpPr/>
          <p:nvPr/>
        </p:nvSpPr>
        <p:spPr>
          <a:xfrm>
            <a:off x="5469189" y="4865380"/>
            <a:ext cx="1080000" cy="1080000"/>
          </a:xfrm>
          <a:prstGeom prst="ellipse">
            <a:avLst/>
          </a:prstGeom>
          <a:solidFill>
            <a:schemeClr val="bg1"/>
          </a:solidFill>
          <a:ln>
            <a:solidFill>
              <a:schemeClr val="tx1">
                <a:lumMod val="65000"/>
                <a:lumOff val="35000"/>
              </a:schemeClr>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32F32E9-407B-A1CF-2F8E-A8DA63EC8786}"/>
              </a:ext>
            </a:extLst>
          </p:cNvPr>
          <p:cNvSpPr/>
          <p:nvPr/>
        </p:nvSpPr>
        <p:spPr>
          <a:xfrm>
            <a:off x="9032266" y="4865380"/>
            <a:ext cx="1080000" cy="1080000"/>
          </a:xfrm>
          <a:prstGeom prst="ellipse">
            <a:avLst/>
          </a:prstGeom>
          <a:solidFill>
            <a:schemeClr val="bg1"/>
          </a:solidFill>
          <a:ln>
            <a:solidFill>
              <a:schemeClr val="tx1">
                <a:lumMod val="65000"/>
                <a:lumOff val="35000"/>
              </a:schemeClr>
            </a:solidFill>
            <a:prstDash val="dash"/>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uzzle pieces">
            <a:extLst>
              <a:ext uri="{FF2B5EF4-FFF2-40B4-BE49-F238E27FC236}">
                <a16:creationId xmlns:a16="http://schemas.microsoft.com/office/drawing/2014/main" id="{90F966AE-CAE7-311B-4B37-D320B1688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8818" y="4971139"/>
            <a:ext cx="794590" cy="794590"/>
          </a:xfrm>
          <a:prstGeom prst="rect">
            <a:avLst/>
          </a:prstGeom>
        </p:spPr>
      </p:pic>
      <p:pic>
        <p:nvPicPr>
          <p:cNvPr id="25" name="Graphic 24" descr="Hammer">
            <a:extLst>
              <a:ext uri="{FF2B5EF4-FFF2-40B4-BE49-F238E27FC236}">
                <a16:creationId xmlns:a16="http://schemas.microsoft.com/office/drawing/2014/main" id="{57146736-D4DE-206F-9850-406A5B483B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180609">
            <a:off x="5602062" y="4923022"/>
            <a:ext cx="682911" cy="682911"/>
          </a:xfrm>
          <a:prstGeom prst="rect">
            <a:avLst/>
          </a:prstGeom>
        </p:spPr>
      </p:pic>
      <p:pic>
        <p:nvPicPr>
          <p:cNvPr id="27" name="Graphic 26" descr="Nails">
            <a:extLst>
              <a:ext uri="{FF2B5EF4-FFF2-40B4-BE49-F238E27FC236}">
                <a16:creationId xmlns:a16="http://schemas.microsoft.com/office/drawing/2014/main" id="{C9E37E52-D0E4-EEAE-0740-4528E594E2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1684" y="5266483"/>
            <a:ext cx="643471" cy="643471"/>
          </a:xfrm>
          <a:prstGeom prst="rect">
            <a:avLst/>
          </a:prstGeom>
        </p:spPr>
      </p:pic>
      <p:pic>
        <p:nvPicPr>
          <p:cNvPr id="29" name="Graphic 28" descr="Document">
            <a:extLst>
              <a:ext uri="{FF2B5EF4-FFF2-40B4-BE49-F238E27FC236}">
                <a16:creationId xmlns:a16="http://schemas.microsoft.com/office/drawing/2014/main" id="{E6C03D8B-C9DC-4260-AA24-2D4037AC24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89784" y="4925897"/>
            <a:ext cx="738281" cy="738281"/>
          </a:xfrm>
          <a:prstGeom prst="rect">
            <a:avLst/>
          </a:prstGeom>
        </p:spPr>
      </p:pic>
      <p:pic>
        <p:nvPicPr>
          <p:cNvPr id="31" name="Graphic 30" descr="Tick">
            <a:extLst>
              <a:ext uri="{FF2B5EF4-FFF2-40B4-BE49-F238E27FC236}">
                <a16:creationId xmlns:a16="http://schemas.microsoft.com/office/drawing/2014/main" id="{8A2DF625-0990-CD7F-CA76-9356217462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72732" y="5418886"/>
            <a:ext cx="517744" cy="517744"/>
          </a:xfrm>
          <a:prstGeom prst="rect">
            <a:avLst/>
          </a:prstGeom>
        </p:spPr>
      </p:pic>
      <p:cxnSp>
        <p:nvCxnSpPr>
          <p:cNvPr id="33" name="Straight Connector 32">
            <a:extLst>
              <a:ext uri="{FF2B5EF4-FFF2-40B4-BE49-F238E27FC236}">
                <a16:creationId xmlns:a16="http://schemas.microsoft.com/office/drawing/2014/main" id="{53B89AD0-21E2-46EF-6603-E740CB669F86}"/>
              </a:ext>
            </a:extLst>
          </p:cNvPr>
          <p:cNvCxnSpPr>
            <a:stCxn id="15" idx="0"/>
          </p:cNvCxnSpPr>
          <p:nvPr/>
        </p:nvCxnSpPr>
        <p:spPr>
          <a:xfrm flipV="1">
            <a:off x="2446113" y="4074290"/>
            <a:ext cx="0" cy="636612"/>
          </a:xfrm>
          <a:prstGeom prst="line">
            <a:avLst/>
          </a:prstGeom>
          <a:ln w="19050">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287706-E348-F876-CE7A-CEA42A95D9A4}"/>
              </a:ext>
            </a:extLst>
          </p:cNvPr>
          <p:cNvCxnSpPr>
            <a:cxnSpLocks/>
            <a:stCxn id="16" idx="0"/>
          </p:cNvCxnSpPr>
          <p:nvPr/>
        </p:nvCxnSpPr>
        <p:spPr>
          <a:xfrm>
            <a:off x="6009189" y="47109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D07B73-FA55-B120-25B8-A85E21EF8FE5}"/>
              </a:ext>
            </a:extLst>
          </p:cNvPr>
          <p:cNvCxnSpPr>
            <a:cxnSpLocks/>
            <a:stCxn id="16" idx="0"/>
          </p:cNvCxnSpPr>
          <p:nvPr/>
        </p:nvCxnSpPr>
        <p:spPr>
          <a:xfrm flipV="1">
            <a:off x="6009189" y="3345086"/>
            <a:ext cx="0" cy="1365816"/>
          </a:xfrm>
          <a:prstGeom prst="line">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D89F5A-14EE-3ED1-D289-548D7F47CC9D}"/>
              </a:ext>
            </a:extLst>
          </p:cNvPr>
          <p:cNvCxnSpPr>
            <a:cxnSpLocks/>
            <a:stCxn id="17" idx="0"/>
          </p:cNvCxnSpPr>
          <p:nvPr/>
        </p:nvCxnSpPr>
        <p:spPr>
          <a:xfrm flipV="1">
            <a:off x="9572266" y="4006618"/>
            <a:ext cx="0" cy="704284"/>
          </a:xfrm>
          <a:prstGeom prst="line">
            <a:avLst/>
          </a:prstGeom>
          <a:ln w="19050">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8E69042-7FA6-FCE9-B2C7-89FF6E5670E9}"/>
              </a:ext>
            </a:extLst>
          </p:cNvPr>
          <p:cNvGrpSpPr/>
          <p:nvPr/>
        </p:nvGrpSpPr>
        <p:grpSpPr>
          <a:xfrm>
            <a:off x="2010135" y="3759923"/>
            <a:ext cx="871956" cy="79092"/>
            <a:chOff x="1574157" y="2421040"/>
            <a:chExt cx="871956" cy="79092"/>
          </a:xfrm>
        </p:grpSpPr>
        <p:cxnSp>
          <p:nvCxnSpPr>
            <p:cNvPr id="45" name="Straight Connector 44">
              <a:extLst>
                <a:ext uri="{FF2B5EF4-FFF2-40B4-BE49-F238E27FC236}">
                  <a16:creationId xmlns:a16="http://schemas.microsoft.com/office/drawing/2014/main" id="{0B2C2CCA-34AA-1008-E8EC-9A32F655BE51}"/>
                </a:ext>
              </a:extLst>
            </p:cNvPr>
            <p:cNvCxnSpPr>
              <a:cxnSpLocks/>
            </p:cNvCxnSpPr>
            <p:nvPr/>
          </p:nvCxnSpPr>
          <p:spPr>
            <a:xfrm>
              <a:off x="1574157" y="2500132"/>
              <a:ext cx="8719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B1AA6C-ED97-BAFD-D4AD-67DC00CBAEC0}"/>
                </a:ext>
              </a:extLst>
            </p:cNvPr>
            <p:cNvCxnSpPr>
              <a:cxnSpLocks/>
            </p:cNvCxnSpPr>
            <p:nvPr/>
          </p:nvCxnSpPr>
          <p:spPr>
            <a:xfrm>
              <a:off x="1703406" y="2421040"/>
              <a:ext cx="61345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54A1F2B-7565-E852-7547-0935FC3BBD7A}"/>
              </a:ext>
            </a:extLst>
          </p:cNvPr>
          <p:cNvGrpSpPr/>
          <p:nvPr/>
        </p:nvGrpSpPr>
        <p:grpSpPr>
          <a:xfrm>
            <a:off x="5573211" y="3040382"/>
            <a:ext cx="871956" cy="79092"/>
            <a:chOff x="1574157" y="2421040"/>
            <a:chExt cx="871956" cy="79092"/>
          </a:xfrm>
        </p:grpSpPr>
        <p:cxnSp>
          <p:nvCxnSpPr>
            <p:cNvPr id="50" name="Straight Connector 49">
              <a:extLst>
                <a:ext uri="{FF2B5EF4-FFF2-40B4-BE49-F238E27FC236}">
                  <a16:creationId xmlns:a16="http://schemas.microsoft.com/office/drawing/2014/main" id="{67696CB8-0BBE-9719-7B72-33505DEAA31C}"/>
                </a:ext>
              </a:extLst>
            </p:cNvPr>
            <p:cNvCxnSpPr>
              <a:cxnSpLocks/>
            </p:cNvCxnSpPr>
            <p:nvPr/>
          </p:nvCxnSpPr>
          <p:spPr>
            <a:xfrm>
              <a:off x="1574157" y="2500132"/>
              <a:ext cx="8719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8435D26-58E0-2B76-D3A4-1D17CD56256A}"/>
                </a:ext>
              </a:extLst>
            </p:cNvPr>
            <p:cNvCxnSpPr>
              <a:cxnSpLocks/>
            </p:cNvCxnSpPr>
            <p:nvPr/>
          </p:nvCxnSpPr>
          <p:spPr>
            <a:xfrm>
              <a:off x="1703406" y="2421040"/>
              <a:ext cx="61345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CDFC91E0-5CCA-18CB-14EA-E801202EAA51}"/>
              </a:ext>
            </a:extLst>
          </p:cNvPr>
          <p:cNvGrpSpPr/>
          <p:nvPr/>
        </p:nvGrpSpPr>
        <p:grpSpPr>
          <a:xfrm>
            <a:off x="9128013" y="3719892"/>
            <a:ext cx="871956" cy="79092"/>
            <a:chOff x="1574157" y="2421040"/>
            <a:chExt cx="871956" cy="79092"/>
          </a:xfrm>
        </p:grpSpPr>
        <p:cxnSp>
          <p:nvCxnSpPr>
            <p:cNvPr id="53" name="Straight Connector 52">
              <a:extLst>
                <a:ext uri="{FF2B5EF4-FFF2-40B4-BE49-F238E27FC236}">
                  <a16:creationId xmlns:a16="http://schemas.microsoft.com/office/drawing/2014/main" id="{E02651E1-0A94-3663-1200-CC82B60D87C1}"/>
                </a:ext>
              </a:extLst>
            </p:cNvPr>
            <p:cNvCxnSpPr>
              <a:cxnSpLocks/>
            </p:cNvCxnSpPr>
            <p:nvPr/>
          </p:nvCxnSpPr>
          <p:spPr>
            <a:xfrm>
              <a:off x="1574157" y="2500132"/>
              <a:ext cx="8719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0D23CD6-F9EF-C764-45DE-A4E4B526C3C5}"/>
                </a:ext>
              </a:extLst>
            </p:cNvPr>
            <p:cNvCxnSpPr>
              <a:cxnSpLocks/>
            </p:cNvCxnSpPr>
            <p:nvPr/>
          </p:nvCxnSpPr>
          <p:spPr>
            <a:xfrm>
              <a:off x="1703406" y="2421040"/>
              <a:ext cx="61345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BAA74106-8131-F5BA-C9A1-BCEE78E549FA}"/>
              </a:ext>
            </a:extLst>
          </p:cNvPr>
          <p:cNvSpPr txBox="1"/>
          <p:nvPr/>
        </p:nvSpPr>
        <p:spPr>
          <a:xfrm>
            <a:off x="934468" y="2014093"/>
            <a:ext cx="3023289" cy="1631216"/>
          </a:xfrm>
          <a:prstGeom prst="rect">
            <a:avLst/>
          </a:prstGeom>
          <a:noFill/>
        </p:spPr>
        <p:txBody>
          <a:bodyPr wrap="square" rtlCol="0">
            <a:spAutoFit/>
          </a:bodyPr>
          <a:lstStyle/>
          <a:p>
            <a:pPr algn="ctr"/>
            <a:r>
              <a:rPr lang="en-US" sz="1600" b="1" dirty="0">
                <a:solidFill>
                  <a:srgbClr val="002060"/>
                </a:solidFill>
                <a:latin typeface="Trebuchet MS" panose="020B0703020202090204" pitchFamily="34" charset="0"/>
              </a:rPr>
              <a:t>CHALLENGE</a:t>
            </a:r>
          </a:p>
          <a:p>
            <a:pPr algn="ctr"/>
            <a:endParaRPr lang="en-US" sz="1400" i="1" dirty="0">
              <a:solidFill>
                <a:schemeClr val="tx1">
                  <a:lumMod val="65000"/>
                  <a:lumOff val="35000"/>
                </a:schemeClr>
              </a:solidFill>
              <a:latin typeface="Trebuchet MS" panose="020B0703020202090204" pitchFamily="34" charset="0"/>
            </a:endParaRPr>
          </a:p>
          <a:p>
            <a:pPr algn="ctr"/>
            <a:r>
              <a:rPr lang="en-US" sz="1400" i="1" dirty="0">
                <a:solidFill>
                  <a:schemeClr val="tx1">
                    <a:lumMod val="65000"/>
                    <a:lumOff val="35000"/>
                  </a:schemeClr>
                </a:solidFill>
                <a:latin typeface="Trebuchet MS" panose="020B0703020202090204" pitchFamily="34" charset="0"/>
              </a:rPr>
              <a:t>Several neighborhoods in Toronto experience a notable increase in crime rates, which raises concerns among the community and the law enforcement</a:t>
            </a:r>
          </a:p>
        </p:txBody>
      </p:sp>
      <p:sp>
        <p:nvSpPr>
          <p:cNvPr id="57" name="TextBox 56">
            <a:extLst>
              <a:ext uri="{FF2B5EF4-FFF2-40B4-BE49-F238E27FC236}">
                <a16:creationId xmlns:a16="http://schemas.microsoft.com/office/drawing/2014/main" id="{776DDC6F-B7BA-0B37-7307-7BFE0382A1AB}"/>
              </a:ext>
            </a:extLst>
          </p:cNvPr>
          <p:cNvSpPr txBox="1"/>
          <p:nvPr/>
        </p:nvSpPr>
        <p:spPr>
          <a:xfrm>
            <a:off x="4319292" y="1250598"/>
            <a:ext cx="3379794" cy="1631216"/>
          </a:xfrm>
          <a:prstGeom prst="rect">
            <a:avLst/>
          </a:prstGeom>
          <a:noFill/>
        </p:spPr>
        <p:txBody>
          <a:bodyPr wrap="square" rtlCol="0">
            <a:spAutoFit/>
          </a:bodyPr>
          <a:lstStyle/>
          <a:p>
            <a:pPr algn="ctr"/>
            <a:r>
              <a:rPr lang="en-US" sz="1600" b="1" dirty="0">
                <a:solidFill>
                  <a:srgbClr val="00B0F0"/>
                </a:solidFill>
                <a:latin typeface="Trebuchet MS" panose="020B0703020202090204" pitchFamily="34" charset="0"/>
              </a:rPr>
              <a:t>SOLUTION</a:t>
            </a:r>
          </a:p>
          <a:p>
            <a:pPr algn="ctr"/>
            <a:endParaRPr lang="en-US" sz="1400" i="1" dirty="0">
              <a:solidFill>
                <a:schemeClr val="tx1">
                  <a:lumMod val="65000"/>
                  <a:lumOff val="35000"/>
                </a:schemeClr>
              </a:solidFill>
              <a:latin typeface="Trebuchet MS" panose="020B0703020202090204" pitchFamily="34" charset="0"/>
            </a:endParaRPr>
          </a:p>
          <a:p>
            <a:pPr algn="ctr"/>
            <a:r>
              <a:rPr lang="en-US" sz="1400" i="1" dirty="0">
                <a:solidFill>
                  <a:schemeClr val="tx1">
                    <a:lumMod val="65000"/>
                    <a:lumOff val="35000"/>
                  </a:schemeClr>
                </a:solidFill>
                <a:latin typeface="Trebuchet MS" panose="020B0703020202090204" pitchFamily="34" charset="0"/>
              </a:rPr>
              <a:t>We implemented a KNN regression model to assist the Toronto police in identifying potential crime occurrences and their location and suggest possible solutions to avoid such heinous crimes</a:t>
            </a:r>
          </a:p>
        </p:txBody>
      </p:sp>
      <p:sp>
        <p:nvSpPr>
          <p:cNvPr id="58" name="TextBox 57">
            <a:extLst>
              <a:ext uri="{FF2B5EF4-FFF2-40B4-BE49-F238E27FC236}">
                <a16:creationId xmlns:a16="http://schemas.microsoft.com/office/drawing/2014/main" id="{66BD5DF4-A599-C199-AE87-4A63BE06BE34}"/>
              </a:ext>
            </a:extLst>
          </p:cNvPr>
          <p:cNvSpPr txBox="1"/>
          <p:nvPr/>
        </p:nvSpPr>
        <p:spPr>
          <a:xfrm>
            <a:off x="7882368" y="2187064"/>
            <a:ext cx="3379794" cy="1415772"/>
          </a:xfrm>
          <a:prstGeom prst="rect">
            <a:avLst/>
          </a:prstGeom>
          <a:noFill/>
        </p:spPr>
        <p:txBody>
          <a:bodyPr wrap="square" rtlCol="0">
            <a:spAutoFit/>
          </a:bodyPr>
          <a:lstStyle/>
          <a:p>
            <a:pPr algn="ctr"/>
            <a:r>
              <a:rPr lang="en-US" sz="1600" b="1" dirty="0">
                <a:solidFill>
                  <a:srgbClr val="0070C0"/>
                </a:solidFill>
                <a:latin typeface="Trebuchet MS" panose="020B0703020202090204" pitchFamily="34" charset="0"/>
              </a:rPr>
              <a:t>ANALYSIS</a:t>
            </a:r>
          </a:p>
          <a:p>
            <a:pPr algn="ctr"/>
            <a:endParaRPr lang="en-US" sz="1400" i="1" dirty="0">
              <a:solidFill>
                <a:schemeClr val="tx1">
                  <a:lumMod val="65000"/>
                  <a:lumOff val="35000"/>
                </a:schemeClr>
              </a:solidFill>
              <a:latin typeface="Trebuchet MS" panose="020B0703020202090204" pitchFamily="34" charset="0"/>
            </a:endParaRPr>
          </a:p>
          <a:p>
            <a:pPr algn="ctr"/>
            <a:r>
              <a:rPr lang="en-US" sz="1400" i="1" dirty="0">
                <a:solidFill>
                  <a:schemeClr val="tx1">
                    <a:lumMod val="65000"/>
                    <a:lumOff val="35000"/>
                  </a:schemeClr>
                </a:solidFill>
                <a:latin typeface="Trebuchet MS" panose="020B0703020202090204" pitchFamily="34" charset="0"/>
              </a:rPr>
              <a:t>A dataset containing information regarding firearm shooting related crime was provided to us, which was used for analysis and synthesis</a:t>
            </a:r>
          </a:p>
        </p:txBody>
      </p:sp>
    </p:spTree>
    <p:extLst>
      <p:ext uri="{BB962C8B-B14F-4D97-AF65-F5344CB8AC3E}">
        <p14:creationId xmlns:p14="http://schemas.microsoft.com/office/powerpoint/2010/main" val="269196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CBB66B2-30E6-BB58-D61D-E3EFA357555A}"/>
              </a:ext>
            </a:extLst>
          </p:cNvPr>
          <p:cNvSpPr/>
          <p:nvPr/>
        </p:nvSpPr>
        <p:spPr>
          <a:xfrm>
            <a:off x="121419" y="3390238"/>
            <a:ext cx="11837033" cy="519289"/>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EA0B38-4ED8-0D9F-2E1A-6DBDED6ECC0E}"/>
              </a:ext>
            </a:extLst>
          </p:cNvPr>
          <p:cNvSpPr>
            <a:spLocks noGrp="1"/>
          </p:cNvSpPr>
          <p:nvPr>
            <p:ph idx="1"/>
          </p:nvPr>
        </p:nvSpPr>
        <p:spPr>
          <a:xfrm>
            <a:off x="592795" y="1253331"/>
            <a:ext cx="11249249" cy="4199202"/>
          </a:xfrm>
        </p:spPr>
        <p:txBody>
          <a:bodyPr vert="horz" lIns="91440" tIns="45720" rIns="91440" bIns="45720" rtlCol="0" anchor="t">
            <a:normAutofit/>
          </a:bodyPr>
          <a:lstStyle/>
          <a:p>
            <a:pPr>
              <a:buFont typeface="Wingdings" panose="020B0604020202020204" pitchFamily="34" charset="0"/>
              <a:buChar char="Ø"/>
            </a:pPr>
            <a:r>
              <a:rPr lang="en-US" sz="1800" dirty="0">
                <a:solidFill>
                  <a:schemeClr val="tx1">
                    <a:lumMod val="65000"/>
                    <a:lumOff val="35000"/>
                  </a:schemeClr>
                </a:solidFill>
                <a:latin typeface="Trebuchet MS"/>
                <a:cs typeface="Calibri" panose="020F0502020204030204"/>
              </a:rPr>
              <a:t>Key Research Objectives</a:t>
            </a:r>
          </a:p>
          <a:p>
            <a:pPr marL="0" indent="0">
              <a:buNone/>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Executive Summary</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Introduction</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b="1" dirty="0">
                <a:solidFill>
                  <a:schemeClr val="tx1">
                    <a:lumMod val="65000"/>
                    <a:lumOff val="35000"/>
                  </a:schemeClr>
                </a:solidFill>
                <a:latin typeface="Trebuchet MS"/>
                <a:cs typeface="Calibri"/>
              </a:rPr>
              <a:t>Analysis and Modelling</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Recommendations and conclusions</a:t>
            </a:r>
          </a:p>
          <a:p>
            <a:pPr>
              <a:buFont typeface="Wingdings" panose="020B0604020202020204" pitchFamily="34" charset="0"/>
              <a:buChar char="Ø"/>
            </a:pPr>
            <a:endParaRPr lang="en-US" sz="1800" dirty="0">
              <a:solidFill>
                <a:schemeClr val="tx1">
                  <a:lumMod val="65000"/>
                  <a:lumOff val="35000"/>
                </a:schemeClr>
              </a:solidFill>
              <a:latin typeface="Trebuchet MS"/>
              <a:cs typeface="Calibri"/>
            </a:endParaRPr>
          </a:p>
          <a:p>
            <a:pPr>
              <a:buFont typeface="Wingdings" panose="020B0604020202020204" pitchFamily="34" charset="0"/>
              <a:buChar char="Ø"/>
            </a:pPr>
            <a:r>
              <a:rPr lang="en-US" sz="1800" dirty="0">
                <a:solidFill>
                  <a:schemeClr val="tx1">
                    <a:lumMod val="65000"/>
                    <a:lumOff val="35000"/>
                  </a:schemeClr>
                </a:solidFill>
                <a:latin typeface="Trebuchet MS"/>
                <a:cs typeface="Calibri"/>
              </a:rPr>
              <a:t>Next Steps</a:t>
            </a:r>
          </a:p>
        </p:txBody>
      </p:sp>
      <p:sp>
        <p:nvSpPr>
          <p:cNvPr id="8" name="Title 1">
            <a:extLst>
              <a:ext uri="{FF2B5EF4-FFF2-40B4-BE49-F238E27FC236}">
                <a16:creationId xmlns:a16="http://schemas.microsoft.com/office/drawing/2014/main" id="{7D46FED3-F577-4AD4-3191-4D0E92B3412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Agenda</a:t>
            </a:r>
          </a:p>
        </p:txBody>
      </p:sp>
    </p:spTree>
    <p:extLst>
      <p:ext uri="{BB962C8B-B14F-4D97-AF65-F5344CB8AC3E}">
        <p14:creationId xmlns:p14="http://schemas.microsoft.com/office/powerpoint/2010/main" val="2566632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980671-E2E5-73D6-D150-E8DBB63161F7}"/>
              </a:ext>
            </a:extLst>
          </p:cNvPr>
          <p:cNvSpPr txBox="1">
            <a:spLocks/>
          </p:cNvSpPr>
          <p:nvPr/>
        </p:nvSpPr>
        <p:spPr>
          <a:xfrm>
            <a:off x="207579" y="249513"/>
            <a:ext cx="11750873" cy="517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tx1">
                    <a:lumMod val="65000"/>
                    <a:lumOff val="35000"/>
                  </a:schemeClr>
                </a:solidFill>
                <a:latin typeface="Trebuchet MS"/>
              </a:rPr>
              <a:t>Initially, the dataset provided contained some erroneous values, hence taking a system approach to clean the data was essential</a:t>
            </a:r>
          </a:p>
        </p:txBody>
      </p:sp>
      <p:grpSp>
        <p:nvGrpSpPr>
          <p:cNvPr id="9" name="Group 8">
            <a:extLst>
              <a:ext uri="{FF2B5EF4-FFF2-40B4-BE49-F238E27FC236}">
                <a16:creationId xmlns:a16="http://schemas.microsoft.com/office/drawing/2014/main" id="{EEE64D64-5B22-7594-0848-D4BEEB4561B0}"/>
              </a:ext>
            </a:extLst>
          </p:cNvPr>
          <p:cNvGrpSpPr/>
          <p:nvPr/>
        </p:nvGrpSpPr>
        <p:grpSpPr>
          <a:xfrm>
            <a:off x="-2142844" y="1409239"/>
            <a:ext cx="4392000" cy="4320000"/>
            <a:chOff x="-970421" y="1462027"/>
            <a:chExt cx="4392000" cy="4320000"/>
          </a:xfrm>
        </p:grpSpPr>
        <p:sp>
          <p:nvSpPr>
            <p:cNvPr id="2" name="Pie 1">
              <a:extLst>
                <a:ext uri="{FF2B5EF4-FFF2-40B4-BE49-F238E27FC236}">
                  <a16:creationId xmlns:a16="http://schemas.microsoft.com/office/drawing/2014/main" id="{6FAD877B-800F-0353-DFCE-A15AE7659205}"/>
                </a:ext>
              </a:extLst>
            </p:cNvPr>
            <p:cNvSpPr/>
            <p:nvPr/>
          </p:nvSpPr>
          <p:spPr>
            <a:xfrm rot="10800000">
              <a:off x="-540532" y="1860331"/>
              <a:ext cx="3563007" cy="3563007"/>
            </a:xfrm>
            <a:prstGeom prst="pie">
              <a:avLst>
                <a:gd name="adj1" fmla="val 5398453"/>
                <a:gd name="adj2" fmla="val 1620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Pie 5">
              <a:extLst>
                <a:ext uri="{FF2B5EF4-FFF2-40B4-BE49-F238E27FC236}">
                  <a16:creationId xmlns:a16="http://schemas.microsoft.com/office/drawing/2014/main" id="{665A90BA-13C2-5B44-7FAB-738209CBBFB3}"/>
                </a:ext>
              </a:extLst>
            </p:cNvPr>
            <p:cNvSpPr/>
            <p:nvPr/>
          </p:nvSpPr>
          <p:spPr>
            <a:xfrm rot="10800000">
              <a:off x="-970421" y="1508235"/>
              <a:ext cx="4392000" cy="4212000"/>
            </a:xfrm>
            <a:prstGeom prst="pie">
              <a:avLst>
                <a:gd name="adj1" fmla="val 5398453"/>
                <a:gd name="adj2" fmla="val 16200000"/>
              </a:avLst>
            </a:prstGeom>
            <a:noFill/>
            <a:ln w="762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E9F004DD-6289-F208-E115-948BF2F62D5B}"/>
                </a:ext>
              </a:extLst>
            </p:cNvPr>
            <p:cNvSpPr/>
            <p:nvPr/>
          </p:nvSpPr>
          <p:spPr>
            <a:xfrm flipH="1">
              <a:off x="1196381" y="1462027"/>
              <a:ext cx="73326" cy="432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6EFCA019-B4B5-FB36-4BEF-B161109F99D0}"/>
              </a:ext>
            </a:extLst>
          </p:cNvPr>
          <p:cNvSpPr/>
          <p:nvPr/>
        </p:nvSpPr>
        <p:spPr>
          <a:xfrm>
            <a:off x="928836" y="1190244"/>
            <a:ext cx="798044" cy="798044"/>
          </a:xfrm>
          <a:prstGeom prst="ellipse">
            <a:avLst/>
          </a:prstGeom>
          <a:solidFill>
            <a:schemeClr val="accent5">
              <a:lumMod val="20000"/>
              <a:lumOff val="80000"/>
            </a:schemeClr>
          </a:solidFill>
          <a:ln w="285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03409E-720D-F64D-AED2-2BD8F36FEAE1}"/>
              </a:ext>
            </a:extLst>
          </p:cNvPr>
          <p:cNvSpPr/>
          <p:nvPr/>
        </p:nvSpPr>
        <p:spPr>
          <a:xfrm>
            <a:off x="1872522" y="2416533"/>
            <a:ext cx="798044" cy="798044"/>
          </a:xfrm>
          <a:prstGeom prst="ellipse">
            <a:avLst/>
          </a:prstGeom>
          <a:solidFill>
            <a:schemeClr val="accent5">
              <a:lumMod val="20000"/>
              <a:lumOff val="80000"/>
            </a:schemeClr>
          </a:solidFill>
          <a:ln w="285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261613-CB01-5133-3ED1-78CDCF59CC11}"/>
              </a:ext>
            </a:extLst>
          </p:cNvPr>
          <p:cNvSpPr/>
          <p:nvPr/>
        </p:nvSpPr>
        <p:spPr>
          <a:xfrm>
            <a:off x="1872522" y="3902767"/>
            <a:ext cx="798044" cy="798044"/>
          </a:xfrm>
          <a:prstGeom prst="ellipse">
            <a:avLst/>
          </a:prstGeom>
          <a:solidFill>
            <a:schemeClr val="accent5">
              <a:lumMod val="20000"/>
              <a:lumOff val="80000"/>
            </a:schemeClr>
          </a:solidFill>
          <a:ln w="285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F685D9A-6809-067C-8B6B-0524F0939765}"/>
              </a:ext>
            </a:extLst>
          </p:cNvPr>
          <p:cNvSpPr/>
          <p:nvPr/>
        </p:nvSpPr>
        <p:spPr>
          <a:xfrm>
            <a:off x="928836" y="5119977"/>
            <a:ext cx="798044" cy="798044"/>
          </a:xfrm>
          <a:prstGeom prst="ellipse">
            <a:avLst/>
          </a:prstGeom>
          <a:solidFill>
            <a:schemeClr val="accent5">
              <a:lumMod val="20000"/>
              <a:lumOff val="80000"/>
            </a:schemeClr>
          </a:solidFill>
          <a:ln w="285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31B74AA-07AF-80BF-1FE0-A3128B4D1F87}"/>
              </a:ext>
            </a:extLst>
          </p:cNvPr>
          <p:cNvSpPr txBox="1"/>
          <p:nvPr/>
        </p:nvSpPr>
        <p:spPr>
          <a:xfrm>
            <a:off x="1877845" y="1301448"/>
            <a:ext cx="8436309" cy="502702"/>
          </a:xfrm>
          <a:prstGeom prst="rect">
            <a:avLst/>
          </a:prstGeom>
          <a:noFill/>
        </p:spPr>
        <p:txBody>
          <a:bodyPr wrap="square" rtlCol="0">
            <a:spAutoFit/>
          </a:bodyPr>
          <a:lstStyle/>
          <a:p>
            <a:pPr>
              <a:lnSpc>
                <a:spcPts val="1640"/>
              </a:lnSpc>
              <a:spcAft>
                <a:spcPts val="600"/>
              </a:spcAft>
            </a:pPr>
            <a:r>
              <a:rPr lang="en-US" sz="1500" i="1" dirty="0">
                <a:solidFill>
                  <a:schemeClr val="tx1">
                    <a:lumMod val="65000"/>
                    <a:lumOff val="35000"/>
                  </a:schemeClr>
                </a:solidFill>
                <a:latin typeface="Trebuchet MS" panose="020B0703020202090204" pitchFamily="34" charset="0"/>
              </a:rPr>
              <a:t>Identified and removed NSA values from the neighborhood and Latitude / longitude column to avoid difficulties in interpretation</a:t>
            </a:r>
          </a:p>
        </p:txBody>
      </p:sp>
      <p:sp>
        <p:nvSpPr>
          <p:cNvPr id="22" name="TextBox 21">
            <a:extLst>
              <a:ext uri="{FF2B5EF4-FFF2-40B4-BE49-F238E27FC236}">
                <a16:creationId xmlns:a16="http://schemas.microsoft.com/office/drawing/2014/main" id="{34302CC9-65FC-F495-2D19-1F0EAF5963DA}"/>
              </a:ext>
            </a:extLst>
          </p:cNvPr>
          <p:cNvSpPr txBox="1"/>
          <p:nvPr/>
        </p:nvSpPr>
        <p:spPr>
          <a:xfrm>
            <a:off x="2693035" y="2629776"/>
            <a:ext cx="9085013" cy="297517"/>
          </a:xfrm>
          <a:prstGeom prst="rect">
            <a:avLst/>
          </a:prstGeom>
          <a:noFill/>
        </p:spPr>
        <p:txBody>
          <a:bodyPr wrap="square" rtlCol="0">
            <a:spAutoFit/>
          </a:bodyPr>
          <a:lstStyle/>
          <a:p>
            <a:pPr>
              <a:lnSpc>
                <a:spcPts val="1640"/>
              </a:lnSpc>
              <a:spcAft>
                <a:spcPts val="600"/>
              </a:spcAft>
            </a:pPr>
            <a:r>
              <a:rPr lang="en-US" sz="1500" i="1" dirty="0">
                <a:solidFill>
                  <a:schemeClr val="tx1">
                    <a:lumMod val="65000"/>
                    <a:lumOff val="35000"/>
                  </a:schemeClr>
                </a:solidFill>
                <a:latin typeface="Trebuchet MS" panose="020B0703020202090204" pitchFamily="34" charset="0"/>
              </a:rPr>
              <a:t>Assessed number of crimes per neighborhood to evaluate trends and decide modelling approach</a:t>
            </a:r>
          </a:p>
        </p:txBody>
      </p:sp>
      <p:sp>
        <p:nvSpPr>
          <p:cNvPr id="23" name="TextBox 22">
            <a:extLst>
              <a:ext uri="{FF2B5EF4-FFF2-40B4-BE49-F238E27FC236}">
                <a16:creationId xmlns:a16="http://schemas.microsoft.com/office/drawing/2014/main" id="{2BF4CCC7-A2F7-CCFE-9E62-7624EF4CDFB1}"/>
              </a:ext>
            </a:extLst>
          </p:cNvPr>
          <p:cNvSpPr txBox="1"/>
          <p:nvPr/>
        </p:nvSpPr>
        <p:spPr>
          <a:xfrm>
            <a:off x="2767462" y="4050438"/>
            <a:ext cx="8436309" cy="502702"/>
          </a:xfrm>
          <a:prstGeom prst="rect">
            <a:avLst/>
          </a:prstGeom>
          <a:noFill/>
        </p:spPr>
        <p:txBody>
          <a:bodyPr wrap="square" rtlCol="0">
            <a:spAutoFit/>
          </a:bodyPr>
          <a:lstStyle/>
          <a:p>
            <a:pPr>
              <a:lnSpc>
                <a:spcPts val="1640"/>
              </a:lnSpc>
              <a:spcAft>
                <a:spcPts val="600"/>
              </a:spcAft>
            </a:pPr>
            <a:r>
              <a:rPr lang="en-US" sz="1500" i="1" dirty="0">
                <a:solidFill>
                  <a:schemeClr val="tx1">
                    <a:lumMod val="65000"/>
                    <a:lumOff val="35000"/>
                  </a:schemeClr>
                </a:solidFill>
                <a:latin typeface="Trebuchet MS" panose="020B0703020202090204" pitchFamily="34" charset="0"/>
              </a:rPr>
              <a:t>Recognized high crime and low crime neighborhoods across years using trend lines and percentile benchmarks</a:t>
            </a:r>
          </a:p>
        </p:txBody>
      </p:sp>
      <p:sp>
        <p:nvSpPr>
          <p:cNvPr id="24" name="TextBox 23">
            <a:extLst>
              <a:ext uri="{FF2B5EF4-FFF2-40B4-BE49-F238E27FC236}">
                <a16:creationId xmlns:a16="http://schemas.microsoft.com/office/drawing/2014/main" id="{3E9D11F8-22E2-A637-DB9B-70BE91EA5E1C}"/>
              </a:ext>
            </a:extLst>
          </p:cNvPr>
          <p:cNvSpPr txBox="1"/>
          <p:nvPr/>
        </p:nvSpPr>
        <p:spPr>
          <a:xfrm>
            <a:off x="1834198" y="5417127"/>
            <a:ext cx="8436309" cy="297517"/>
          </a:xfrm>
          <a:prstGeom prst="rect">
            <a:avLst/>
          </a:prstGeom>
          <a:noFill/>
        </p:spPr>
        <p:txBody>
          <a:bodyPr wrap="square" rtlCol="0">
            <a:spAutoFit/>
          </a:bodyPr>
          <a:lstStyle/>
          <a:p>
            <a:pPr>
              <a:lnSpc>
                <a:spcPts val="1640"/>
              </a:lnSpc>
              <a:spcAft>
                <a:spcPts val="600"/>
              </a:spcAft>
            </a:pPr>
            <a:r>
              <a:rPr lang="en-US" sz="1500" i="1" dirty="0">
                <a:solidFill>
                  <a:schemeClr val="tx1">
                    <a:lumMod val="65000"/>
                    <a:lumOff val="35000"/>
                  </a:schemeClr>
                </a:solidFill>
                <a:latin typeface="Trebuchet MS" panose="020B0703020202090204" pitchFamily="34" charset="0"/>
              </a:rPr>
              <a:t>Finally, assessed any fluctuations within high and low crime neighborhoods..</a:t>
            </a:r>
          </a:p>
        </p:txBody>
      </p:sp>
      <p:sp>
        <p:nvSpPr>
          <p:cNvPr id="3" name="TextBox 2">
            <a:extLst>
              <a:ext uri="{FF2B5EF4-FFF2-40B4-BE49-F238E27FC236}">
                <a16:creationId xmlns:a16="http://schemas.microsoft.com/office/drawing/2014/main" id="{BF56B956-A9E4-20E2-6A1C-7973545402C3}"/>
              </a:ext>
            </a:extLst>
          </p:cNvPr>
          <p:cNvSpPr txBox="1"/>
          <p:nvPr/>
        </p:nvSpPr>
        <p:spPr>
          <a:xfrm>
            <a:off x="101096" y="3284448"/>
            <a:ext cx="1655479" cy="553998"/>
          </a:xfrm>
          <a:prstGeom prst="rect">
            <a:avLst/>
          </a:prstGeom>
          <a:noFill/>
        </p:spPr>
        <p:txBody>
          <a:bodyPr wrap="square" rtlCol="0">
            <a:spAutoFit/>
          </a:bodyPr>
          <a:lstStyle/>
          <a:p>
            <a:pPr algn="ctr"/>
            <a:r>
              <a:rPr lang="en-US" sz="1500" b="1" i="1" dirty="0">
                <a:solidFill>
                  <a:schemeClr val="bg1"/>
                </a:solidFill>
                <a:latin typeface="Trebuchet MS" panose="020B0703020202090204" pitchFamily="34" charset="0"/>
              </a:rPr>
              <a:t>Data Cleaning Approach</a:t>
            </a:r>
          </a:p>
        </p:txBody>
      </p:sp>
      <p:pic>
        <p:nvPicPr>
          <p:cNvPr id="10" name="Graphic 9" descr="Eraser">
            <a:extLst>
              <a:ext uri="{FF2B5EF4-FFF2-40B4-BE49-F238E27FC236}">
                <a16:creationId xmlns:a16="http://schemas.microsoft.com/office/drawing/2014/main" id="{0C2B18C9-F591-42FF-E2D7-E15CA37DFC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467" y="1359300"/>
            <a:ext cx="468000" cy="468000"/>
          </a:xfrm>
          <a:prstGeom prst="rect">
            <a:avLst/>
          </a:prstGeom>
        </p:spPr>
      </p:pic>
      <p:pic>
        <p:nvPicPr>
          <p:cNvPr id="12" name="Graphic 11" descr="Statistics">
            <a:extLst>
              <a:ext uri="{FF2B5EF4-FFF2-40B4-BE49-F238E27FC236}">
                <a16:creationId xmlns:a16="http://schemas.microsoft.com/office/drawing/2014/main" id="{7DE266B6-E31E-20FD-02EC-401A8469DB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2016" y="4066989"/>
            <a:ext cx="468000" cy="468000"/>
          </a:xfrm>
          <a:prstGeom prst="rect">
            <a:avLst/>
          </a:prstGeom>
        </p:spPr>
      </p:pic>
      <p:pic>
        <p:nvPicPr>
          <p:cNvPr id="14" name="Graphic 13" descr="Handcuffs">
            <a:extLst>
              <a:ext uri="{FF2B5EF4-FFF2-40B4-BE49-F238E27FC236}">
                <a16:creationId xmlns:a16="http://schemas.microsoft.com/office/drawing/2014/main" id="{09DFEEF1-BD5A-318C-54E9-B4CB0DDB0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7544" y="2581555"/>
            <a:ext cx="468000" cy="468000"/>
          </a:xfrm>
          <a:prstGeom prst="rect">
            <a:avLst/>
          </a:prstGeom>
        </p:spPr>
      </p:pic>
      <p:pic>
        <p:nvPicPr>
          <p:cNvPr id="16" name="Graphic 15" descr="Presentation with bar chart RTL">
            <a:extLst>
              <a:ext uri="{FF2B5EF4-FFF2-40B4-BE49-F238E27FC236}">
                <a16:creationId xmlns:a16="http://schemas.microsoft.com/office/drawing/2014/main" id="{9EA9BA4C-4E99-D2F7-D410-224C59DFBA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3858" y="5331885"/>
            <a:ext cx="468000" cy="468000"/>
          </a:xfrm>
          <a:prstGeom prst="rect">
            <a:avLst/>
          </a:prstGeom>
        </p:spPr>
      </p:pic>
    </p:spTree>
    <p:extLst>
      <p:ext uri="{BB962C8B-B14F-4D97-AF65-F5344CB8AC3E}">
        <p14:creationId xmlns:p14="http://schemas.microsoft.com/office/powerpoint/2010/main" val="160564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4286</TotalTime>
  <Words>2479</Words>
  <Application>Microsoft Macintosh PowerPoint</Application>
  <PresentationFormat>Widescreen</PresentationFormat>
  <Paragraphs>240</Paragraphs>
  <Slides>21</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Calibri</vt:lpstr>
      <vt:lpstr>Calibri Light</vt:lpstr>
      <vt:lpstr>Söhne</vt:lpstr>
      <vt:lpstr>Trebuchet MS</vt:lpstr>
      <vt:lpstr>Wingdings</vt:lpstr>
      <vt:lpstr>Office Theme</vt:lpstr>
      <vt:lpstr>Office Theme</vt:lpstr>
      <vt:lpstr>Office Theme</vt:lpstr>
      <vt:lpstr>Toronto Police Service  Final Report   “The work we submitted as part of this assignment is original, and due credit is given to others where appropriate. We accept and acknowledge that each team member is equally responsible if the assignment is found to be plagiarized in any way. We will be subject to the school’s Academic Integrity policy.”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Mahin Bindra</cp:lastModifiedBy>
  <cp:revision>33</cp:revision>
  <dcterms:created xsi:type="dcterms:W3CDTF">2023-07-23T03:09:55Z</dcterms:created>
  <dcterms:modified xsi:type="dcterms:W3CDTF">2023-07-26T03:34:38Z</dcterms:modified>
</cp:coreProperties>
</file>